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1" r:id="rId7"/>
    <p:sldMasterId id="2147484202" r:id="rId8"/>
    <p:sldMasterId id="2147484213" r:id="rId9"/>
    <p:sldMasterId id="2147484240" r:id="rId10"/>
  </p:sldMasterIdLst>
  <p:notesMasterIdLst>
    <p:notesMasterId r:id="rId51"/>
  </p:notesMasterIdLst>
  <p:handoutMasterIdLst>
    <p:handoutMasterId r:id="rId52"/>
  </p:handoutMasterIdLst>
  <p:sldIdLst>
    <p:sldId id="778" r:id="rId11"/>
    <p:sldId id="779" r:id="rId12"/>
    <p:sldId id="780" r:id="rId13"/>
    <p:sldId id="788" r:id="rId14"/>
    <p:sldId id="978" r:id="rId15"/>
    <p:sldId id="946" r:id="rId16"/>
    <p:sldId id="977" r:id="rId17"/>
    <p:sldId id="948" r:id="rId18"/>
    <p:sldId id="867" r:id="rId19"/>
    <p:sldId id="911" r:id="rId20"/>
    <p:sldId id="970" r:id="rId21"/>
    <p:sldId id="971" r:id="rId22"/>
    <p:sldId id="972" r:id="rId23"/>
    <p:sldId id="974" r:id="rId24"/>
    <p:sldId id="975" r:id="rId25"/>
    <p:sldId id="976" r:id="rId26"/>
    <p:sldId id="973" r:id="rId27"/>
    <p:sldId id="958" r:id="rId28"/>
    <p:sldId id="959" r:id="rId29"/>
    <p:sldId id="960" r:id="rId30"/>
    <p:sldId id="961" r:id="rId31"/>
    <p:sldId id="962" r:id="rId32"/>
    <p:sldId id="963" r:id="rId33"/>
    <p:sldId id="964" r:id="rId34"/>
    <p:sldId id="965" r:id="rId35"/>
    <p:sldId id="966" r:id="rId36"/>
    <p:sldId id="968" r:id="rId37"/>
    <p:sldId id="967" r:id="rId38"/>
    <p:sldId id="969" r:id="rId39"/>
    <p:sldId id="922" r:id="rId40"/>
    <p:sldId id="890" r:id="rId41"/>
    <p:sldId id="891" r:id="rId42"/>
    <p:sldId id="894" r:id="rId43"/>
    <p:sldId id="949" r:id="rId44"/>
    <p:sldId id="950" r:id="rId45"/>
    <p:sldId id="943" r:id="rId46"/>
    <p:sldId id="982" r:id="rId47"/>
    <p:sldId id="979" r:id="rId48"/>
    <p:sldId id="980" r:id="rId49"/>
    <p:sldId id="981" r:id="rId5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7EAC62-7370-924F-BC5F-6CB22CF3DEC6}">
          <p14:sldIdLst>
            <p14:sldId id="778"/>
            <p14:sldId id="779"/>
            <p14:sldId id="780"/>
            <p14:sldId id="788"/>
            <p14:sldId id="978"/>
          </p14:sldIdLst>
        </p14:section>
        <p14:section name="overview" id="{4268C248-251D-3A43-9982-D259019C06D7}">
          <p14:sldIdLst>
            <p14:sldId id="946"/>
            <p14:sldId id="977"/>
            <p14:sldId id="948"/>
            <p14:sldId id="867"/>
          </p14:sldIdLst>
        </p14:section>
        <p14:section name="dev-addins" id="{AD22E3F3-6283-BA43-AD0B-86A2EA78F6EA}">
          <p14:sldIdLst>
            <p14:sldId id="911"/>
            <p14:sldId id="970"/>
            <p14:sldId id="971"/>
            <p14:sldId id="972"/>
            <p14:sldId id="974"/>
            <p14:sldId id="975"/>
            <p14:sldId id="976"/>
            <p14:sldId id="973"/>
            <p14:sldId id="958"/>
            <p14:sldId id="959"/>
            <p14:sldId id="960"/>
            <p14:sldId id="961"/>
            <p14:sldId id="962"/>
            <p14:sldId id="963"/>
            <p14:sldId id="964"/>
            <p14:sldId id="965"/>
            <p14:sldId id="966"/>
            <p14:sldId id="968"/>
            <p14:sldId id="967"/>
            <p14:sldId id="969"/>
          </p14:sldIdLst>
        </p14:section>
        <p14:section name="package-deployment" id="{73636A57-9720-A74B-A8D4-BB448F4AFE83}">
          <p14:sldIdLst>
            <p14:sldId id="922"/>
            <p14:sldId id="890"/>
            <p14:sldId id="891"/>
            <p14:sldId id="894"/>
          </p14:sldIdLst>
        </p14:section>
        <p14:section name="outro" id="{9F36AE8C-F3DE-7340-B2BE-96B10C6A9323}">
          <p14:sldIdLst>
            <p14:sldId id="949"/>
            <p14:sldId id="950"/>
            <p14:sldId id="943"/>
            <p14:sldId id="982"/>
            <p14:sldId id="979"/>
            <p14:sldId id="980"/>
            <p14:sldId id="981"/>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73186" autoAdjust="0"/>
  </p:normalViewPr>
  <p:slideViewPr>
    <p:cSldViewPr snapToGrid="0">
      <p:cViewPr varScale="1">
        <p:scale>
          <a:sx n="35" d="100"/>
          <a:sy n="35" d="100"/>
        </p:scale>
        <p:origin x="1023" y="21"/>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415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33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Provision a</a:t>
            </a:r>
            <a:r>
              <a:rPr lang="en-US" baseline="0" dirty="0" smtClean="0"/>
              <a:t> content add-in for Excel and demonstrate the ability to read, write, and bind</a:t>
            </a:r>
            <a:endParaRPr lang="en-US" dirty="0"/>
          </a:p>
        </p:txBody>
      </p:sp>
      <p:sp>
        <p:nvSpPr>
          <p:cNvPr id="4" name="Date Placeholder 3"/>
          <p:cNvSpPr>
            <a:spLocks noGrp="1"/>
          </p:cNvSpPr>
          <p:nvPr>
            <p:ph type="dt" idx="10"/>
          </p:nvPr>
        </p:nvSpPr>
        <p:spPr/>
        <p:txBody>
          <a:bodyPr/>
          <a:lstStyle/>
          <a:p>
            <a:fld id="{03E24CC3-EB53-4FD8-AED3-3842F16AFBF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430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19738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04102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 the following manifest and run to show the sandbox for the new Word APIs: http://1drv.ms/1OiykkN</a:t>
            </a:r>
            <a:endParaRPr lang="en-US" dirty="0"/>
          </a:p>
        </p:txBody>
      </p:sp>
      <p:sp>
        <p:nvSpPr>
          <p:cNvPr id="4" name="Date Placeholder 3"/>
          <p:cNvSpPr>
            <a:spLocks noGrp="1"/>
          </p:cNvSpPr>
          <p:nvPr>
            <p:ph type="dt" idx="10"/>
          </p:nvPr>
        </p:nvSpPr>
        <p:spPr/>
        <p:txBody>
          <a:bodyPr/>
          <a:lstStyle/>
          <a:p>
            <a:fld id="{50EF68F8-7E01-4DE0-84A3-50BED001BD3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1290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83654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Download the following manifest and run to show the sandbox for the new Excel APIs: http://1drv.ms/1OiyicK</a:t>
            </a:r>
          </a:p>
        </p:txBody>
      </p:sp>
      <p:sp>
        <p:nvSpPr>
          <p:cNvPr id="4" name="Date Placeholder 3"/>
          <p:cNvSpPr>
            <a:spLocks noGrp="1"/>
          </p:cNvSpPr>
          <p:nvPr>
            <p:ph type="dt" idx="10"/>
          </p:nvPr>
        </p:nvSpPr>
        <p:spPr/>
        <p:txBody>
          <a:bodyPr/>
          <a:lstStyle/>
          <a:p>
            <a:fld id="{B86C8EA9-A84A-4289-948E-0DDF1D581CA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381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is time to deploy an add-in, the actual deployment is similar to standard web site because you must</a:t>
            </a:r>
            <a:r>
              <a:rPr lang="en-US" baseline="0" dirty="0" smtClean="0"/>
              <a:t> make the Web page for an app and the office supporting files available on a Web server. However, you must also publish the manifest to make the app discoverable for installation. </a:t>
            </a:r>
            <a:r>
              <a:rPr lang="en-US" dirty="0" smtClean="0"/>
              <a:t>IT admins can designate trusted App Catalogs via Global Policy Objects (GPO). Note</a:t>
            </a:r>
            <a:r>
              <a:rPr lang="en-US" baseline="0" dirty="0" smtClean="0"/>
              <a:t> that the m</a:t>
            </a:r>
            <a:r>
              <a:rPr lang="en-US" dirty="0" smtClean="0"/>
              <a:t>anifests for Mail Add-ins must be uploaded to Exchange 2013 App Catalog.</a:t>
            </a:r>
          </a:p>
        </p:txBody>
      </p:sp>
      <p:sp>
        <p:nvSpPr>
          <p:cNvPr id="4" name="Date Placeholder 3"/>
          <p:cNvSpPr>
            <a:spLocks noGrp="1"/>
          </p:cNvSpPr>
          <p:nvPr>
            <p:ph type="dt" idx="10"/>
          </p:nvPr>
        </p:nvSpPr>
        <p:spPr>
          <a:xfrm>
            <a:off x="3884613" y="0"/>
            <a:ext cx="2971800" cy="457200"/>
          </a:xfrm>
          <a:prstGeom prst="rect">
            <a:avLst/>
          </a:prstGeom>
        </p:spPr>
        <p:txBody>
          <a:bodyPr/>
          <a:lstStyle/>
          <a:p>
            <a:fld id="{1FACD3AE-923F-4C13-A9A6-673B7F1DFF4E}"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427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implements the App Catalog using a site collection created from a special site template. The app Catalog is designed for Office 365 and for private corporate networks in that it is available to only</a:t>
            </a:r>
            <a:r>
              <a:rPr lang="en-US" baseline="0" dirty="0" smtClean="0"/>
              <a:t> to users who have been granted access. It p</a:t>
            </a:r>
            <a:r>
              <a:rPr lang="en-US" dirty="0" smtClean="0"/>
              <a:t>rovides users with catalog of pre-screened and pre-approved apps. An App</a:t>
            </a:r>
            <a:r>
              <a:rPr lang="en-US" baseline="0" dirty="0" smtClean="0"/>
              <a:t> Catalog can be </a:t>
            </a:r>
            <a:r>
              <a:rPr lang="en-US" dirty="0" smtClean="0"/>
              <a:t>used to deploy apps developed in-house of by 3</a:t>
            </a:r>
            <a:r>
              <a:rPr lang="en-US" baseline="30000" dirty="0" smtClean="0"/>
              <a:t>rd</a:t>
            </a:r>
            <a:r>
              <a:rPr lang="en-US" dirty="0" smtClean="0"/>
              <a:t> party ISVs. Note that the App Catalog in SharePoint</a:t>
            </a:r>
            <a:r>
              <a:rPr lang="en-US" baseline="0" dirty="0" smtClean="0"/>
              <a:t> s</a:t>
            </a:r>
            <a:r>
              <a:rPr lang="en-US" dirty="0" smtClean="0"/>
              <a:t>upports document-based apps (</a:t>
            </a:r>
            <a:r>
              <a:rPr lang="en-US" i="1" dirty="0" smtClean="0"/>
              <a:t>i.e. Task pane apps and Content apps</a:t>
            </a:r>
            <a:r>
              <a:rPr lang="en-US" dirty="0" smtClean="0"/>
              <a:t>).</a:t>
            </a:r>
          </a:p>
          <a:p>
            <a:endParaRPr lang="en-US" dirty="0" smtClean="0"/>
          </a:p>
          <a:p>
            <a:r>
              <a:rPr lang="en-US" dirty="0" smtClean="0"/>
              <a:t>As already mentioned, the SharePoint App Catalog hosted using a SharePoint 2013 site collection. The actual catalog is simply a document library to which app manifests are uploaded.</a:t>
            </a:r>
            <a:r>
              <a:rPr lang="en-US" baseline="0" dirty="0" smtClean="0"/>
              <a:t> The a</a:t>
            </a:r>
            <a:r>
              <a:rPr lang="en-US" dirty="0" smtClean="0"/>
              <a:t>dministrator can configure app security settings that</a:t>
            </a:r>
            <a:r>
              <a:rPr lang="en-US" baseline="0" dirty="0" smtClean="0"/>
              <a:t> controls who can see and install the apps inside.</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8ACEF62-E2D2-43AA-9423-0EAFEA11EF99}"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6203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File Share App Catalog provides the easiest way to deploy Apps for Office. It does not require either SharePoint 2013 or Exchange 2013. Instead, app manifest are simply</a:t>
            </a:r>
            <a:r>
              <a:rPr lang="en-US" baseline="0" dirty="0" smtClean="0"/>
              <a:t> copied to </a:t>
            </a:r>
            <a:r>
              <a:rPr lang="en-US" dirty="0" smtClean="0"/>
              <a:t>a Windows file share. Of course, the user desktops running Office Applications must be configured </a:t>
            </a:r>
            <a:r>
              <a:rPr lang="en-US" dirty="0" err="1" smtClean="0"/>
              <a:t>configured</a:t>
            </a:r>
            <a:r>
              <a:rPr lang="en-US" dirty="0" smtClean="0"/>
              <a:t> with the correct file share path to discover Apps for Office which can be done manually by user or centrally using GPO.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9FBB715-882E-494B-9411-DF2FAA2E6AAD}"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1996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282368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820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498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35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Office 2013 applications</a:t>
            </a:r>
            <a:r>
              <a:rPr lang="en-US" baseline="0" dirty="0" smtClean="0"/>
              <a:t> provide users with the ability to discover add-ins and insert them. In Word and Excel, this support is included </a:t>
            </a:r>
            <a:r>
              <a:rPr lang="en-US" dirty="0" smtClean="0"/>
              <a:t>in the Ribbon inside the Insert Tab.</a:t>
            </a:r>
            <a:endParaRPr lang="en-US" baseline="0" dirty="0" smtClean="0"/>
          </a:p>
          <a:p>
            <a:pPr lvl="0"/>
            <a:endParaRPr lang="en-US" baseline="0" dirty="0" smtClean="0"/>
          </a:p>
          <a:p>
            <a:pPr lvl="0"/>
            <a:r>
              <a:rPr lang="en-US" baseline="0" dirty="0" smtClean="0"/>
              <a:t>When you drop down the Apps menu from the ribbon, you can see recently selected add-ins. If you click "Select All", you will be prompted with a dialog that allows you to look in various app directories. Once you find an add-in you want to use, you can click the Start button to insert the app into the current document and start it up. After this, you can save the current document which will then include the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158C575-4F53-44CC-8D6E-CAE5944D2CEA}"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736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733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08611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To</a:t>
            </a:r>
            <a:r>
              <a:rPr lang="en-US" sz="2400" baseline="0" dirty="0" smtClean="0"/>
              <a:t> add a </a:t>
            </a:r>
            <a:r>
              <a:rPr lang="en-US" sz="2400" dirty="0" smtClean="0"/>
              <a:t>binding, you should use one of the following method</a:t>
            </a:r>
          </a:p>
          <a:p>
            <a:endParaRPr lang="en-US" sz="2400" dirty="0" smtClean="0"/>
          </a:p>
          <a:p>
            <a:pPr lvl="1"/>
            <a:r>
              <a:rPr lang="en-US" sz="1800" b="1" dirty="0" err="1" smtClean="0"/>
              <a:t>Bindings.addFromPromptAsync</a:t>
            </a:r>
            <a:endParaRPr lang="en-US" sz="1800" b="1" dirty="0" smtClean="0"/>
          </a:p>
          <a:p>
            <a:pPr lvl="1"/>
            <a:r>
              <a:rPr lang="en-US" sz="1800" b="1" dirty="0" err="1" smtClean="0"/>
              <a:t>Bindings.addFromSelectionAsync</a:t>
            </a:r>
            <a:endParaRPr lang="en-US" sz="1800" b="1" dirty="0" smtClean="0"/>
          </a:p>
          <a:p>
            <a:pPr lvl="1"/>
            <a:r>
              <a:rPr lang="en-US" sz="1800" b="1" dirty="0" err="1" smtClean="0"/>
              <a:t>Bindings.addFromNamedItem</a:t>
            </a:r>
            <a:r>
              <a:rPr lang="en-US" sz="1800" b="1" dirty="0" smtClean="0"/>
              <a:t> </a:t>
            </a:r>
          </a:p>
          <a:p>
            <a:pPr>
              <a:spcBef>
                <a:spcPts val="1200"/>
              </a:spcBef>
            </a:pPr>
            <a:endParaRPr lang="en-US" sz="2400" dirty="0" smtClean="0"/>
          </a:p>
          <a:p>
            <a:pPr>
              <a:spcBef>
                <a:spcPts val="1200"/>
              </a:spcBef>
            </a:pPr>
            <a:r>
              <a:rPr lang="en-US" sz="2400" dirty="0" smtClean="0"/>
              <a:t>You</a:t>
            </a:r>
            <a:r>
              <a:rPr lang="en-US" sz="2400" baseline="0" dirty="0" smtClean="0"/>
              <a:t> will also need to reference bindings to read and write content and register event handlers. </a:t>
            </a:r>
            <a:r>
              <a:rPr lang="en-US" sz="2400" dirty="0" smtClean="0"/>
              <a:t>When you need to reference a binding, you can use one of these method.</a:t>
            </a:r>
          </a:p>
          <a:p>
            <a:pPr>
              <a:spcBef>
                <a:spcPts val="1200"/>
              </a:spcBef>
            </a:pPr>
            <a:endParaRPr lang="en-US" sz="2400" dirty="0" smtClean="0"/>
          </a:p>
          <a:p>
            <a:pPr lvl="1"/>
            <a:r>
              <a:rPr lang="en-US" sz="1800" b="1" dirty="0" err="1" smtClean="0"/>
              <a:t>Bindings.getAllAsync</a:t>
            </a:r>
            <a:endParaRPr lang="en-US" sz="1800" b="1" dirty="0" smtClean="0"/>
          </a:p>
          <a:p>
            <a:pPr lvl="1"/>
            <a:r>
              <a:rPr lang="en-US" sz="1800" b="1" dirty="0" err="1" smtClean="0"/>
              <a:t>Bindings.getByIdAsync</a:t>
            </a:r>
            <a:endParaRPr lang="en-US" sz="1800" b="1" dirty="0" smtClean="0"/>
          </a:p>
          <a:p>
            <a:pPr lvl="1"/>
            <a:r>
              <a:rPr lang="en-US" sz="1800" b="1" dirty="0" err="1" smtClean="0"/>
              <a:t>Office.Select</a:t>
            </a:r>
            <a:endParaRPr lang="en-US" sz="1800" b="1" dirty="0" smtClean="0"/>
          </a:p>
          <a:p>
            <a:pPr>
              <a:spcBef>
                <a:spcPts val="1200"/>
              </a:spcBef>
            </a:pPr>
            <a:endParaRPr lang="en-US" sz="2400" dirty="0" smtClean="0"/>
          </a:p>
          <a:p>
            <a:pPr>
              <a:spcBef>
                <a:spcPts val="1200"/>
              </a:spcBef>
            </a:pPr>
            <a:r>
              <a:rPr lang="en-US" sz="2400" dirty="0" smtClean="0"/>
              <a:t>If you ever need to remove a binding, you can use this methods.</a:t>
            </a:r>
          </a:p>
          <a:p>
            <a:pPr>
              <a:spcBef>
                <a:spcPts val="1200"/>
              </a:spcBef>
            </a:pPr>
            <a:endParaRPr lang="en-US" sz="2400" b="1" dirty="0" smtClean="0"/>
          </a:p>
          <a:p>
            <a:pPr lvl="1"/>
            <a:r>
              <a:rPr lang="en-US" sz="1800" b="1" dirty="0" err="1" smtClean="0"/>
              <a:t>Bindings.releaseByIdAsync</a:t>
            </a:r>
            <a:endParaRPr lang="en-US" sz="1800" b="1" dirty="0" smtClean="0"/>
          </a:p>
          <a:p>
            <a:pPr>
              <a:spcBef>
                <a:spcPts val="1200"/>
              </a:spcBef>
            </a:pPr>
            <a:endParaRPr lang="en-US" sz="2400" dirty="0" smtClean="0"/>
          </a:p>
          <a:p>
            <a:pPr>
              <a:spcBef>
                <a:spcPts val="1200"/>
              </a:spcBef>
            </a:pPr>
            <a:r>
              <a:rPr lang="en-US" sz="2400" dirty="0" smtClean="0"/>
              <a:t>To register an event handler on</a:t>
            </a:r>
            <a:r>
              <a:rPr lang="en-US" sz="2400" baseline="0" dirty="0" smtClean="0"/>
              <a:t> a binding, you can use the following method.</a:t>
            </a:r>
          </a:p>
          <a:p>
            <a:pPr>
              <a:spcBef>
                <a:spcPts val="1200"/>
              </a:spcBef>
            </a:pPr>
            <a:endParaRPr lang="en-US" sz="2400" dirty="0" smtClean="0"/>
          </a:p>
          <a:p>
            <a:pPr lvl="1"/>
            <a:r>
              <a:rPr lang="en-US" sz="1800" b="1" dirty="0" err="1" smtClean="0"/>
              <a:t>Binding.addHandlerAsync</a:t>
            </a:r>
            <a:r>
              <a:rPr lang="en-US" sz="1800" b="1" dirty="0" smtClean="0"/>
              <a:t>(“type”, handler);</a:t>
            </a:r>
            <a:endParaRPr lang="en-US" sz="2000" b="1" dirty="0" smtClean="0"/>
          </a:p>
          <a:p>
            <a:endParaRPr lang="en-US" sz="24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830350E-ACB1-43A6-88CF-7B4AD277BC67}"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865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8185785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437607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6623272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26572228"/>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61054953"/>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1668090"/>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4831776"/>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1537419"/>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062587445"/>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30620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038612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96045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73087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46751577"/>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3557099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034369311"/>
      </p:ext>
    </p:extLst>
  </p:cSld>
  <p:clrMapOvr>
    <a:masterClrMapping/>
  </p:clrMapOvr>
  <p:transition>
    <p:fade/>
  </p:transition>
  <p:timing>
    <p:tnLst>
      <p:par>
        <p:cTn id="1" dur="indefinite" restart="never" nodeType="tmRoot"/>
      </p:par>
    </p:tnLst>
  </p:timing>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79882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9051438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58037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2632794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47550154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427214444"/>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005"/>
            <a:fld id="{5022B9EA-8A4B-4820-9B50-EA48DAD4C81E}" type="datetimeFigureOut">
              <a:rPr lang="en-US" smtClean="0">
                <a:solidFill>
                  <a:srgbClr val="404040"/>
                </a:solidFill>
              </a:rPr>
              <a:pPr defTabSz="914005"/>
              <a:t>10/7/2015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14005"/>
            <a:endParaRPr lang="en-US">
              <a:solidFill>
                <a:srgbClr val="404040"/>
              </a:solidFill>
            </a:endParaRPr>
          </a:p>
        </p:txBody>
      </p:sp>
      <p:sp>
        <p:nvSpPr>
          <p:cNvPr id="6" name="Slide Number Placeholder 5"/>
          <p:cNvSpPr>
            <a:spLocks noGrp="1"/>
          </p:cNvSpPr>
          <p:nvPr>
            <p:ph type="sldNum" sz="quarter" idx="12"/>
          </p:nvPr>
        </p:nvSpPr>
        <p:spPr/>
        <p:txBody>
          <a:bodyPr/>
          <a:lstStyle/>
          <a:p>
            <a:pPr defTabSz="914005"/>
            <a:fld id="{BA38A8DF-5C70-4E2A-B910-C472A6E67C22}" type="slidenum">
              <a:rPr lang="en-US" smtClean="0">
                <a:solidFill>
                  <a:srgbClr val="404040"/>
                </a:solidFill>
              </a:rPr>
              <a:pPr defTabSz="914005"/>
              <a:t>‹#›</a:t>
            </a:fld>
            <a:endParaRPr lang="en-US">
              <a:solidFill>
                <a:srgbClr val="404040"/>
              </a:solidFill>
            </a:endParaRPr>
          </a:p>
        </p:txBody>
      </p:sp>
    </p:spTree>
    <p:extLst>
      <p:ext uri="{BB962C8B-B14F-4D97-AF65-F5344CB8AC3E}">
        <p14:creationId xmlns:p14="http://schemas.microsoft.com/office/powerpoint/2010/main" val="3670681030"/>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038"/>
            <a:fld id="{5022B9EA-8A4B-4820-9B50-EA48DAD4C81E}" type="datetimeFigureOut">
              <a:rPr lang="en-US" smtClean="0">
                <a:solidFill>
                  <a:srgbClr val="404040"/>
                </a:solidFill>
              </a:rPr>
              <a:pPr defTabSz="914038"/>
              <a:t>10/7/2015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14038"/>
            <a:endParaRPr lang="en-US">
              <a:solidFill>
                <a:srgbClr val="404040"/>
              </a:solidFill>
            </a:endParaRPr>
          </a:p>
        </p:txBody>
      </p:sp>
      <p:sp>
        <p:nvSpPr>
          <p:cNvPr id="7" name="Slide Number Placeholder 6"/>
          <p:cNvSpPr>
            <a:spLocks noGrp="1"/>
          </p:cNvSpPr>
          <p:nvPr>
            <p:ph type="sldNum" sz="quarter" idx="12"/>
          </p:nvPr>
        </p:nvSpPr>
        <p:spPr/>
        <p:txBody>
          <a:bodyPr/>
          <a:lstStyle/>
          <a:p>
            <a:pPr defTabSz="914038"/>
            <a:fld id="{BA38A8DF-5C70-4E2A-B910-C472A6E67C22}" type="slidenum">
              <a:rPr lang="en-US" smtClean="0">
                <a:solidFill>
                  <a:srgbClr val="404040"/>
                </a:solidFill>
              </a:rPr>
              <a:pPr defTabSz="914038"/>
              <a:t>‹#›</a:t>
            </a:fld>
            <a:endParaRPr lang="en-US">
              <a:solidFill>
                <a:srgbClr val="404040"/>
              </a:solidFill>
            </a:endParaRPr>
          </a:p>
        </p:txBody>
      </p:sp>
    </p:spTree>
    <p:extLst>
      <p:ext uri="{BB962C8B-B14F-4D97-AF65-F5344CB8AC3E}">
        <p14:creationId xmlns:p14="http://schemas.microsoft.com/office/powerpoint/2010/main" val="1492187908"/>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09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0445359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09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217594063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09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2994494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7584527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98248871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990324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877767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33799854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712206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6222" y="6566898"/>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516107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66222" y="6566898"/>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3523027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557175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04560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41519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6703689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5866409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3821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67873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48243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37168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3269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3692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87827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82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4230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3381089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6175864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47352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283869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024876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625850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69006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66255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600807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7049828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295377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0371475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46452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553447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722988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43969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003220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12515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310112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978264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132566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81348387"/>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12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237642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898749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074284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33453671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699452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3944325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1630836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3501439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12.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12.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12.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52" r:id="rId24"/>
    <p:sldLayoutId id="2147484188" r:id="rId25"/>
    <p:sldLayoutId id="2147484189" r:id="rId26"/>
    <p:sldLayoutId id="214748419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200295088"/>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05574159"/>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1872361"/>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91"/>
            <a:endParaRPr lang="en-US">
              <a:solidFill>
                <a:prstClr val="black">
                  <a:tint val="75000"/>
                </a:prstClr>
              </a:solidFill>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896480827"/>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Lst>
  <p:transition>
    <p:fade/>
  </p:transition>
  <p:timing>
    <p:tnLst>
      <p:par>
        <p:cTn id="1" dur="indefinite" restart="never" nodeType="tmRoot"/>
      </p:par>
    </p:tnLst>
  </p:timing>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tmp"/></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emf"/><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image" Target="../media/image32.emf"/><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emf"/><Relationship Id="rId7"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8.emf"/><Relationship Id="rId7"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7.xml"/><Relationship Id="rId6" Type="http://schemas.openxmlformats.org/officeDocument/2006/relationships/image" Target="../media/image39.emf"/><Relationship Id="rId5" Type="http://schemas.openxmlformats.org/officeDocument/2006/relationships/image" Target="../media/image36.png"/><Relationship Id="rId4" Type="http://schemas.openxmlformats.org/officeDocument/2006/relationships/image" Target="../media/image32.emf"/><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msdn.microsoft.com/EN-US/library/office/dn833112.aspx" TargetMode="External"/><Relationship Id="rId2" Type="http://schemas.openxmlformats.org/officeDocument/2006/relationships/hyperlink" Target="https://msdn.microsoft.com/EN-US/library/office/jj554660.aspx" TargetMode="External"/><Relationship Id="rId1" Type="http://schemas.openxmlformats.org/officeDocument/2006/relationships/slideLayout" Target="../slideLayouts/slideLayout6.xml"/><Relationship Id="rId4" Type="http://schemas.openxmlformats.org/officeDocument/2006/relationships/hyperlink" Target="https://msdn.microsoft.com/en-us/library/fp142185.aspx"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dev.office.com/codesamples#?filters=office%20add-ins"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hyperlink" Target="http://dev.office.com/codesamples#?filters=office%20add-ins" TargetMode="External"/><Relationship Id="rId2" Type="http://schemas.openxmlformats.org/officeDocument/2006/relationships/hyperlink" Target="http://dev.office.com/getting-started/addins" TargetMode="External"/><Relationship Id="rId1" Type="http://schemas.openxmlformats.org/officeDocument/2006/relationships/slideLayout" Target="../slideLayouts/slideLayout122.xml"/><Relationship Id="rId6" Type="http://schemas.openxmlformats.org/officeDocument/2006/relationships/hyperlink" Target="https://msdn.microsoft.com/en-us/library/office/jj220060.aspx" TargetMode="External"/><Relationship Id="rId5" Type="http://schemas.openxmlformats.org/officeDocument/2006/relationships/hyperlink" Target="http://dev.office.com/snack-videos" TargetMode="External"/><Relationship Id="rId4" Type="http://schemas.openxmlformats.org/officeDocument/2006/relationships/hyperlink" Target="http://dev.office.com/training#?filters=deep%20dive%20into%20the%20office%20365%20add-in%20mode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2.xml"/><Relationship Id="rId1" Type="http://schemas.openxmlformats.org/officeDocument/2006/relationships/slideLayout" Target="../slideLayouts/slideLayout88.xml"/><Relationship Id="rId5" Type="http://schemas.openxmlformats.org/officeDocument/2006/relationships/image" Target="../media/image43.emf"/><Relationship Id="rId4" Type="http://schemas.openxmlformats.org/officeDocument/2006/relationships/image" Target="../media/image42.emf"/></Relationships>
</file>

<file path=ppt/slides/_rels/slide3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3.xml"/><Relationship Id="rId1" Type="http://schemas.openxmlformats.org/officeDocument/2006/relationships/slideLayout" Target="../slideLayouts/slideLayout88.xml"/><Relationship Id="rId6" Type="http://schemas.openxmlformats.org/officeDocument/2006/relationships/image" Target="../media/image45.emf"/><Relationship Id="rId11" Type="http://schemas.openxmlformats.org/officeDocument/2006/relationships/image" Target="../media/image47.png"/><Relationship Id="rId5" Type="http://schemas.openxmlformats.org/officeDocument/2006/relationships/image" Target="../media/image44.emf"/><Relationship Id="rId10" Type="http://schemas.openxmlformats.org/officeDocument/2006/relationships/image" Target="../media/image46.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78.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Generic Office.js APIs</a:t>
            </a:r>
            <a:endParaRPr lang="en-US" sz="8000" dirty="0"/>
          </a:p>
        </p:txBody>
      </p:sp>
    </p:spTree>
    <p:extLst>
      <p:ext uri="{BB962C8B-B14F-4D97-AF65-F5344CB8AC3E}">
        <p14:creationId xmlns:p14="http://schemas.microsoft.com/office/powerpoint/2010/main" val="90452980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176197109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135613861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310227926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543" y="3941559"/>
            <a:ext cx="2826284" cy="2506590"/>
          </a:xfrm>
          <a:prstGeom prst="rect">
            <a:avLst/>
          </a:prstGeom>
          <a:ln>
            <a:solidFill>
              <a:schemeClr val="accent6"/>
            </a:solidFill>
          </a:ln>
        </p:spPr>
      </p:pic>
      <p:sp>
        <p:nvSpPr>
          <p:cNvPr id="4" name="Title 3"/>
          <p:cNvSpPr>
            <a:spLocks noGrp="1"/>
          </p:cNvSpPr>
          <p:nvPr>
            <p:ph type="title"/>
          </p:nvPr>
        </p:nvSpPr>
        <p:spPr/>
        <p:txBody>
          <a:bodyPr/>
          <a:lstStyle/>
          <a:p>
            <a:r>
              <a:rPr lang="en-US" sz="4299" spc="-83" dirty="0"/>
              <a:t>Using Bindings</a:t>
            </a:r>
          </a:p>
        </p:txBody>
      </p:sp>
      <p:sp>
        <p:nvSpPr>
          <p:cNvPr id="2" name="Content Placeholder 1"/>
          <p:cNvSpPr>
            <a:spLocks noGrp="1"/>
          </p:cNvSpPr>
          <p:nvPr>
            <p:ph type="body" sz="quarter" idx="10"/>
          </p:nvPr>
        </p:nvSpPr>
        <p:spPr/>
        <p:txBody>
          <a:bodyPr/>
          <a:lstStyle/>
          <a:p>
            <a:r>
              <a:rPr lang="en-US" sz="2399" dirty="0"/>
              <a:t>Adding a binding</a:t>
            </a:r>
          </a:p>
          <a:p>
            <a:pPr lvl="1"/>
            <a:r>
              <a:rPr lang="en-US" sz="1799" dirty="0" err="1"/>
              <a:t>Bindings.addFromPromptAsync</a:t>
            </a:r>
            <a:endParaRPr lang="en-US" sz="1799" dirty="0"/>
          </a:p>
          <a:p>
            <a:pPr lvl="1"/>
            <a:r>
              <a:rPr lang="en-US" sz="1799" dirty="0" err="1"/>
              <a:t>Bindings.addFromSelectionAsync</a:t>
            </a:r>
            <a:endParaRPr lang="en-US" sz="1799" dirty="0"/>
          </a:p>
          <a:p>
            <a:pPr lvl="1"/>
            <a:r>
              <a:rPr lang="en-US" sz="1799" dirty="0" err="1"/>
              <a:t>Bindings.addFromNamedItem</a:t>
            </a:r>
            <a:r>
              <a:rPr lang="en-US" sz="1799" dirty="0"/>
              <a:t> </a:t>
            </a:r>
          </a:p>
          <a:p>
            <a:pPr>
              <a:spcBef>
                <a:spcPts val="1200"/>
              </a:spcBef>
            </a:pPr>
            <a:r>
              <a:rPr lang="en-US" sz="2399" dirty="0"/>
              <a:t>Referencing a binding</a:t>
            </a:r>
          </a:p>
          <a:p>
            <a:pPr lvl="1"/>
            <a:r>
              <a:rPr lang="en-US" sz="1799" dirty="0" err="1"/>
              <a:t>Bindings.getAllAsync</a:t>
            </a:r>
            <a:endParaRPr lang="en-US" sz="1799" dirty="0"/>
          </a:p>
          <a:p>
            <a:pPr lvl="1"/>
            <a:r>
              <a:rPr lang="en-US" sz="1799" dirty="0" err="1"/>
              <a:t>Bindings.getByIdAsync</a:t>
            </a:r>
            <a:endParaRPr lang="en-US" sz="1799" dirty="0"/>
          </a:p>
          <a:p>
            <a:pPr lvl="1"/>
            <a:r>
              <a:rPr lang="en-US" sz="1799" dirty="0" err="1"/>
              <a:t>Office.Select</a:t>
            </a:r>
            <a:endParaRPr lang="en-US" sz="1799" dirty="0"/>
          </a:p>
          <a:p>
            <a:pPr>
              <a:spcBef>
                <a:spcPts val="1200"/>
              </a:spcBef>
            </a:pPr>
            <a:r>
              <a:rPr lang="en-US" sz="2399" dirty="0"/>
              <a:t>Removing a binding</a:t>
            </a:r>
          </a:p>
          <a:p>
            <a:pPr lvl="1"/>
            <a:r>
              <a:rPr lang="en-US" sz="1799" dirty="0" err="1"/>
              <a:t>Bindings.releaseByIdAsync</a:t>
            </a:r>
            <a:endParaRPr lang="en-US" sz="1799" dirty="0"/>
          </a:p>
          <a:p>
            <a:pPr>
              <a:spcBef>
                <a:spcPts val="1200"/>
              </a:spcBef>
            </a:pPr>
            <a:r>
              <a:rPr lang="en-US" sz="2399" dirty="0"/>
              <a:t>Binding event handler to a binding</a:t>
            </a:r>
          </a:p>
          <a:p>
            <a:pPr lvl="1"/>
            <a:r>
              <a:rPr lang="en-US" sz="1799" dirty="0" err="1"/>
              <a:t>Binding.addHandlerAsync</a:t>
            </a:r>
            <a:r>
              <a:rPr lang="en-US" sz="1799" dirty="0"/>
              <a:t>(“type”, handler);</a:t>
            </a:r>
            <a:endParaRPr lang="en-US" sz="1999" dirty="0"/>
          </a:p>
          <a:p>
            <a:endParaRPr lang="en-US" sz="2399" dirty="0"/>
          </a:p>
        </p:txBody>
      </p:sp>
      <p:sp>
        <p:nvSpPr>
          <p:cNvPr id="28" name="TextBox 27"/>
          <p:cNvSpPr txBox="1"/>
          <p:nvPr/>
        </p:nvSpPr>
        <p:spPr>
          <a:xfrm>
            <a:off x="5340343" y="3287228"/>
            <a:ext cx="5760516" cy="261520"/>
          </a:xfrm>
          <a:prstGeom prst="rect">
            <a:avLst/>
          </a:prstGeom>
          <a:solidFill>
            <a:schemeClr val="accent3">
              <a:lumMod val="40000"/>
              <a:lumOff val="60000"/>
            </a:schemeClr>
          </a:solidFill>
          <a:ln>
            <a:solidFill>
              <a:srgbClr val="C00000"/>
            </a:solidFill>
          </a:ln>
        </p:spPr>
        <p:txBody>
          <a:bodyPr wrap="square" lIns="76159" tIns="38079" rIns="76159" bIns="38079" rtlCol="0">
            <a:spAutoFit/>
          </a:bodyPr>
          <a:lstStyle/>
          <a:p>
            <a:pPr algn="ctr"/>
            <a:r>
              <a:rPr lang="en-US" sz="1200" dirty="0">
                <a:solidFill>
                  <a:srgbClr val="C00000"/>
                </a:solidFill>
              </a:rPr>
              <a:t>A dialog is presented to the user experience when you call </a:t>
            </a:r>
            <a:r>
              <a:rPr lang="en-US" sz="1200" i="1" dirty="0" err="1">
                <a:solidFill>
                  <a:srgbClr val="C00000"/>
                </a:solidFill>
              </a:rPr>
              <a:t>addFromPromptAsync</a:t>
            </a:r>
            <a:r>
              <a:rPr lang="en-US" sz="1200" dirty="0">
                <a:solidFill>
                  <a:srgbClr val="C00000"/>
                </a:solidFill>
              </a:rPr>
              <a:t>.</a:t>
            </a:r>
          </a:p>
        </p:txBody>
      </p:sp>
      <p:cxnSp>
        <p:nvCxnSpPr>
          <p:cNvPr id="9" name="Straight Arrow Connector 8"/>
          <p:cNvCxnSpPr>
            <a:stCxn id="28" idx="2"/>
          </p:cNvCxnSpPr>
          <p:nvPr/>
        </p:nvCxnSpPr>
        <p:spPr>
          <a:xfrm>
            <a:off x="8220600" y="3548750"/>
            <a:ext cx="121084" cy="504929"/>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90962" y="1522206"/>
            <a:ext cx="6279051" cy="1570934"/>
            <a:chOff x="5836029" y="1405720"/>
            <a:chExt cx="6283183" cy="1571968"/>
          </a:xfrm>
        </p:grpSpPr>
        <p:sp>
          <p:nvSpPr>
            <p:cNvPr id="3" name="Rectangle 2"/>
            <p:cNvSpPr/>
            <p:nvPr/>
          </p:nvSpPr>
          <p:spPr bwMode="auto">
            <a:xfrm>
              <a:off x="5836029" y="1405720"/>
              <a:ext cx="6283183" cy="1571968"/>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latin typeface="Segoe Condensed" pitchFamily="34" charset="0"/>
              </a:endParaRPr>
            </a:p>
          </p:txBody>
        </p:sp>
        <p:pic>
          <p:nvPicPr>
            <p:cNvPr id="29" name="Picture 2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152" y="1446964"/>
              <a:ext cx="6158420" cy="1476436"/>
            </a:xfrm>
            <a:prstGeom prst="rect">
              <a:avLst/>
            </a:prstGeom>
            <a:solidFill>
              <a:schemeClr val="tx1">
                <a:lumMod val="40000"/>
                <a:lumOff val="60000"/>
              </a:schemeClr>
            </a:solidFill>
            <a:ln>
              <a:noFill/>
            </a:ln>
          </p:spPr>
        </p:pic>
      </p:grpSp>
    </p:spTree>
    <p:extLst>
      <p:ext uri="{BB962C8B-B14F-4D97-AF65-F5344CB8AC3E}">
        <p14:creationId xmlns:p14="http://schemas.microsoft.com/office/powerpoint/2010/main" val="333272073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25583457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endParaRPr lang="en-US" dirty="0" smtClean="0"/>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26320511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Generic Office.js operations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51037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Word/Excel Office.js APIs</a:t>
            </a:r>
            <a:endParaRPr lang="en-US" sz="8000" dirty="0"/>
          </a:p>
        </p:txBody>
      </p:sp>
    </p:spTree>
    <p:extLst>
      <p:ext uri="{BB962C8B-B14F-4D97-AF65-F5344CB8AC3E}">
        <p14:creationId xmlns:p14="http://schemas.microsoft.com/office/powerpoint/2010/main" val="1972248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Office 2016 APIs</a:t>
            </a:r>
            <a:endParaRPr lang="en-US" dirty="0"/>
          </a:p>
        </p:txBody>
      </p:sp>
      <p:sp>
        <p:nvSpPr>
          <p:cNvPr id="2" name="Text Placeholder 1"/>
          <p:cNvSpPr>
            <a:spLocks noGrp="1"/>
          </p:cNvSpPr>
          <p:nvPr>
            <p:ph type="body" sz="quarter" idx="10"/>
          </p:nvPr>
        </p:nvSpPr>
        <p:spPr>
          <a:xfrm>
            <a:off x="269171" y="1190077"/>
            <a:ext cx="5377147" cy="4108432"/>
          </a:xfrm>
        </p:spPr>
        <p:txBody>
          <a:bodyPr/>
          <a:lstStyle/>
          <a:p>
            <a:r>
              <a:rPr lang="en-US" sz="3920" dirty="0"/>
              <a:t>Batching</a:t>
            </a:r>
          </a:p>
          <a:p>
            <a:pPr lvl="1"/>
            <a:r>
              <a:rPr lang="en-US" sz="2352" dirty="0"/>
              <a:t>Multiple API execution requests can be queued (batched) and executed at once</a:t>
            </a:r>
          </a:p>
          <a:p>
            <a:r>
              <a:rPr lang="en-US" sz="3920" dirty="0"/>
              <a:t>Promises Syntax</a:t>
            </a:r>
          </a:p>
          <a:p>
            <a:pPr lvl="1"/>
            <a:r>
              <a:rPr lang="en-US" sz="2352" dirty="0"/>
              <a:t>Helps manage complex and nested callback flows in a simple manner</a:t>
            </a:r>
          </a:p>
          <a:p>
            <a:r>
              <a:rPr lang="en-US" sz="3920" dirty="0"/>
              <a:t>Object Oriented Design</a:t>
            </a:r>
          </a:p>
          <a:p>
            <a:pPr lvl="1"/>
            <a:r>
              <a:rPr lang="en-US" sz="2352" dirty="0"/>
              <a:t>Enables a friendlier syntax for interacting with complex object hierarchies/graphs</a:t>
            </a:r>
          </a:p>
        </p:txBody>
      </p:sp>
      <p:sp>
        <p:nvSpPr>
          <p:cNvPr id="4" name="Text Placeholder 3"/>
          <p:cNvSpPr>
            <a:spLocks noGrp="1"/>
          </p:cNvSpPr>
          <p:nvPr>
            <p:ph type="body" sz="quarter" idx="11"/>
          </p:nvPr>
        </p:nvSpPr>
        <p:spPr>
          <a:xfrm>
            <a:off x="6542510" y="1190077"/>
            <a:ext cx="5377147" cy="3710246"/>
          </a:xfrm>
        </p:spPr>
        <p:txBody>
          <a:bodyPr/>
          <a:lstStyle/>
          <a:p>
            <a:r>
              <a:rPr lang="en-US" sz="3920" dirty="0"/>
              <a:t>Selective Loading</a:t>
            </a:r>
          </a:p>
          <a:p>
            <a:pPr lvl="1"/>
            <a:r>
              <a:rPr lang="en-US" sz="2352" dirty="0"/>
              <a:t>Allows for efficient execution (only necessary properties/objects are marshalled)</a:t>
            </a:r>
          </a:p>
          <a:p>
            <a:r>
              <a:rPr lang="en-US" sz="3920" dirty="0"/>
              <a:t>Service-compatible</a:t>
            </a:r>
          </a:p>
          <a:p>
            <a:pPr lvl="1"/>
            <a:r>
              <a:rPr lang="en-US" sz="2352" dirty="0"/>
              <a:t>Allows for REST API equivalents with shared interface contracts </a:t>
            </a:r>
          </a:p>
          <a:p>
            <a:endParaRPr lang="en-US" sz="3920" dirty="0"/>
          </a:p>
        </p:txBody>
      </p:sp>
    </p:spTree>
    <p:extLst>
      <p:ext uri="{BB962C8B-B14F-4D97-AF65-F5344CB8AC3E}">
        <p14:creationId xmlns:p14="http://schemas.microsoft.com/office/powerpoint/2010/main" val="37686344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876998571"/>
              </p:ext>
            </p:extLst>
          </p:nvPr>
        </p:nvGraphicFramePr>
        <p:xfrm>
          <a:off x="438838" y="1244303"/>
          <a:ext cx="11225057" cy="445301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9: Advanced Office Add-ins with Excel, Word, PowerPoint</a:t>
                      </a:r>
                    </a:p>
                  </a:txBody>
                  <a:tcPr marL="91403" marR="91403" marT="45701" marB="45701" anchor="ctr"/>
                </a:tc>
                <a:extLst>
                  <a:ext uri="{0D108BD9-81ED-4DB2-BD59-A6C34878D82A}">
                    <a16:rowId xmlns:a16="http://schemas.microsoft.com/office/drawing/2014/main" val="159830493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Elbow Connector 25"/>
          <p:cNvCxnSpPr>
            <a:stCxn id="16" idx="3"/>
            <a:endCxn id="7" idx="1"/>
          </p:cNvCxnSpPr>
          <p:nvPr/>
        </p:nvCxnSpPr>
        <p:spPr>
          <a:xfrm>
            <a:off x="3756707" y="1418549"/>
            <a:ext cx="3512274" cy="1995693"/>
          </a:xfrm>
          <a:prstGeom prst="bentConnector3">
            <a:avLst>
              <a:gd name="adj1" fmla="val 74368"/>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01123" y="208481"/>
            <a:ext cx="10511370" cy="582292"/>
          </a:xfrm>
        </p:spPr>
        <p:txBody>
          <a:bodyPr>
            <a:normAutofit fontScale="90000"/>
          </a:bodyPr>
          <a:lstStyle/>
          <a:p>
            <a:r>
              <a:rPr lang="en-US" dirty="0" smtClean="0"/>
              <a:t>Coding Pattern</a:t>
            </a:r>
            <a:endParaRPr lang="en-US" dirty="0"/>
          </a:p>
        </p:txBody>
      </p:sp>
      <p:sp>
        <p:nvSpPr>
          <p:cNvPr id="24" name="Rectangle 23"/>
          <p:cNvSpPr/>
          <p:nvPr/>
        </p:nvSpPr>
        <p:spPr>
          <a:xfrm>
            <a:off x="5556809" y="1103587"/>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1:  Context initialized </a:t>
            </a:r>
          </a:p>
        </p:txBody>
      </p:sp>
      <p:pic>
        <p:nvPicPr>
          <p:cNvPr id="16" name="Picture 15"/>
          <p:cNvPicPr>
            <a:picLocks noChangeAspect="1"/>
          </p:cNvPicPr>
          <p:nvPr/>
        </p:nvPicPr>
        <p:blipFill>
          <a:blip r:embed="rId2"/>
          <a:stretch>
            <a:fillRect/>
          </a:stretch>
        </p:blipFill>
        <p:spPr>
          <a:xfrm>
            <a:off x="301125" y="1298598"/>
            <a:ext cx="3455581" cy="239903"/>
          </a:xfrm>
          <a:prstGeom prst="rect">
            <a:avLst/>
          </a:prstGeom>
        </p:spPr>
      </p:pic>
      <p:grpSp>
        <p:nvGrpSpPr>
          <p:cNvPr id="5" name="Group 4"/>
          <p:cNvGrpSpPr/>
          <p:nvPr/>
        </p:nvGrpSpPr>
        <p:grpSpPr>
          <a:xfrm>
            <a:off x="7408653" y="1180262"/>
            <a:ext cx="3411001" cy="5069158"/>
            <a:chOff x="7559180" y="1202835"/>
            <a:chExt cx="3480305" cy="5172152"/>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10" name="Picture 9"/>
            <p:cNvPicPr>
              <a:picLocks noChangeAspect="1"/>
            </p:cNvPicPr>
            <p:nvPr/>
          </p:nvPicPr>
          <p:blipFill rotWithShape="1">
            <a:blip r:embed="rId4"/>
            <a:srcRect l="2435" t="2229" r="2273" b="719"/>
            <a:stretch/>
          </p:blipFill>
          <p:spPr>
            <a:xfrm>
              <a:off x="9452334" y="3366824"/>
              <a:ext cx="1587151" cy="100807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13" name="TextBox 12"/>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14" name="TextBox 13"/>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15" name="TextBox 14"/>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17" name="Elbow Connector 16"/>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559180" y="3154247"/>
              <a:ext cx="741747" cy="1552372"/>
              <a:chOff x="6734540" y="2125249"/>
              <a:chExt cx="1604292" cy="3357556"/>
            </a:xfrm>
          </p:grpSpPr>
          <p:grpSp>
            <p:nvGrpSpPr>
              <p:cNvPr id="18" name="Group 17"/>
              <p:cNvGrpSpPr/>
              <p:nvPr/>
            </p:nvGrpSpPr>
            <p:grpSpPr>
              <a:xfrm>
                <a:off x="6734540" y="3930433"/>
                <a:ext cx="1604292" cy="1552372"/>
                <a:chOff x="8561388" y="1192213"/>
                <a:chExt cx="490538" cy="474663"/>
              </a:xfrm>
            </p:grpSpPr>
            <p:sp>
              <p:nvSpPr>
                <p:cNvPr id="20"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0"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Tree>
    <p:extLst>
      <p:ext uri="{BB962C8B-B14F-4D97-AF65-F5344CB8AC3E}">
        <p14:creationId xmlns:p14="http://schemas.microsoft.com/office/powerpoint/2010/main" val="232944433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123" y="208481"/>
            <a:ext cx="10511370" cy="582292"/>
          </a:xfrm>
        </p:spPr>
        <p:txBody>
          <a:bodyPr>
            <a:normAutofit fontScale="90000"/>
          </a:bodyPr>
          <a:lstStyle/>
          <a:p>
            <a:r>
              <a:rPr lang="en-US" dirty="0"/>
              <a:t>Coding Pattern</a:t>
            </a:r>
          </a:p>
        </p:txBody>
      </p:sp>
      <p:pic>
        <p:nvPicPr>
          <p:cNvPr id="16" name="Picture 15"/>
          <p:cNvPicPr>
            <a:picLocks noChangeAspect="1"/>
          </p:cNvPicPr>
          <p:nvPr/>
        </p:nvPicPr>
        <p:blipFill>
          <a:blip r:embed="rId2"/>
          <a:stretch>
            <a:fillRect/>
          </a:stretch>
        </p:blipFill>
        <p:spPr>
          <a:xfrm>
            <a:off x="301125" y="1298598"/>
            <a:ext cx="3455581" cy="239903"/>
          </a:xfrm>
          <a:prstGeom prst="rect">
            <a:avLst/>
          </a:prstGeom>
        </p:spPr>
      </p:pic>
      <p:pic>
        <p:nvPicPr>
          <p:cNvPr id="18" name="Picture 17"/>
          <p:cNvPicPr>
            <a:picLocks noChangeAspect="1"/>
          </p:cNvPicPr>
          <p:nvPr/>
        </p:nvPicPr>
        <p:blipFill>
          <a:blip r:embed="rId3"/>
          <a:stretch>
            <a:fillRect/>
          </a:stretch>
        </p:blipFill>
        <p:spPr>
          <a:xfrm>
            <a:off x="263095" y="1818115"/>
            <a:ext cx="5560417" cy="1596126"/>
          </a:xfrm>
          <a:prstGeom prst="rect">
            <a:avLst/>
          </a:prstGeom>
        </p:spPr>
      </p:pic>
      <p:sp>
        <p:nvSpPr>
          <p:cNvPr id="17" name="Rectangle 16"/>
          <p:cNvSpPr/>
          <p:nvPr/>
        </p:nvSpPr>
        <p:spPr>
          <a:xfrm>
            <a:off x="4815499" y="1525571"/>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2:  Instructions</a:t>
            </a:r>
          </a:p>
          <a:p>
            <a:pPr algn="ctr"/>
            <a:r>
              <a:rPr lang="en-US" sz="1372" b="1" dirty="0"/>
              <a:t>Batched</a:t>
            </a:r>
          </a:p>
        </p:txBody>
      </p:sp>
      <p:grpSp>
        <p:nvGrpSpPr>
          <p:cNvPr id="19" name="Group 18"/>
          <p:cNvGrpSpPr/>
          <p:nvPr/>
        </p:nvGrpSpPr>
        <p:grpSpPr>
          <a:xfrm>
            <a:off x="7408653" y="1180262"/>
            <a:ext cx="3411001" cy="5069158"/>
            <a:chOff x="7559180" y="1202835"/>
            <a:chExt cx="3480305" cy="5172152"/>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1" name="Picture 20"/>
            <p:cNvPicPr>
              <a:picLocks noChangeAspect="1"/>
            </p:cNvPicPr>
            <p:nvPr/>
          </p:nvPicPr>
          <p:blipFill rotWithShape="1">
            <a:blip r:embed="rId5"/>
            <a:srcRect l="2435" t="2229" r="2273" b="719"/>
            <a:stretch/>
          </p:blipFill>
          <p:spPr>
            <a:xfrm>
              <a:off x="9452334" y="3366824"/>
              <a:ext cx="1587151" cy="1008074"/>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3" name="TextBox 22"/>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4" name="TextBox 23"/>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5" name="TextBox 24"/>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1"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559180" y="3154247"/>
              <a:ext cx="741747" cy="1552372"/>
              <a:chOff x="6734540" y="2125249"/>
              <a:chExt cx="1604292" cy="3357556"/>
            </a:xfrm>
          </p:grpSpPr>
          <p:grpSp>
            <p:nvGrpSpPr>
              <p:cNvPr id="30" name="Group 29"/>
              <p:cNvGrpSpPr/>
              <p:nvPr/>
            </p:nvGrpSpPr>
            <p:grpSpPr>
              <a:xfrm>
                <a:off x="6734540" y="3930433"/>
                <a:ext cx="1604292" cy="1552372"/>
                <a:chOff x="8561388" y="1192213"/>
                <a:chExt cx="490538" cy="474663"/>
              </a:xfrm>
            </p:grpSpPr>
            <p:sp>
              <p:nvSpPr>
                <p:cNvPr id="32"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3"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1"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Tree>
    <p:extLst>
      <p:ext uri="{BB962C8B-B14F-4D97-AF65-F5344CB8AC3E}">
        <p14:creationId xmlns:p14="http://schemas.microsoft.com/office/powerpoint/2010/main" val="350275566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123" y="208481"/>
            <a:ext cx="10511370" cy="582292"/>
          </a:xfrm>
        </p:spPr>
        <p:txBody>
          <a:bodyPr>
            <a:normAutofit fontScale="90000"/>
          </a:bodyPr>
          <a:lstStyle/>
          <a:p>
            <a:r>
              <a:rPr lang="en-US" dirty="0"/>
              <a:t>Coding Pattern</a:t>
            </a:r>
          </a:p>
        </p:txBody>
      </p:sp>
      <p:pic>
        <p:nvPicPr>
          <p:cNvPr id="16" name="Picture 15"/>
          <p:cNvPicPr>
            <a:picLocks noChangeAspect="1"/>
          </p:cNvPicPr>
          <p:nvPr/>
        </p:nvPicPr>
        <p:blipFill>
          <a:blip r:embed="rId2"/>
          <a:stretch>
            <a:fillRect/>
          </a:stretch>
        </p:blipFill>
        <p:spPr>
          <a:xfrm>
            <a:off x="301125" y="1298598"/>
            <a:ext cx="3455581" cy="239903"/>
          </a:xfrm>
          <a:prstGeom prst="rect">
            <a:avLst/>
          </a:prstGeom>
        </p:spPr>
      </p:pic>
      <p:pic>
        <p:nvPicPr>
          <p:cNvPr id="18" name="Picture 17"/>
          <p:cNvPicPr>
            <a:picLocks noChangeAspect="1"/>
          </p:cNvPicPr>
          <p:nvPr/>
        </p:nvPicPr>
        <p:blipFill>
          <a:blip r:embed="rId3"/>
          <a:stretch>
            <a:fillRect/>
          </a:stretch>
        </p:blipFill>
        <p:spPr>
          <a:xfrm>
            <a:off x="263095" y="1818115"/>
            <a:ext cx="5560417" cy="1596126"/>
          </a:xfrm>
          <a:prstGeom prst="rect">
            <a:avLst/>
          </a:prstGeom>
        </p:spPr>
      </p:pic>
      <p:pic>
        <p:nvPicPr>
          <p:cNvPr id="4" name="Picture 3"/>
          <p:cNvPicPr>
            <a:picLocks noChangeAspect="1"/>
          </p:cNvPicPr>
          <p:nvPr/>
        </p:nvPicPr>
        <p:blipFill>
          <a:blip r:embed="rId4"/>
          <a:stretch>
            <a:fillRect/>
          </a:stretch>
        </p:blipFill>
        <p:spPr>
          <a:xfrm>
            <a:off x="263096" y="3474700"/>
            <a:ext cx="2629957" cy="2966449"/>
          </a:xfrm>
          <a:prstGeom prst="rect">
            <a:avLst/>
          </a:prstGeom>
        </p:spPr>
      </p:pic>
      <p:sp>
        <p:nvSpPr>
          <p:cNvPr id="6" name="Rectangle 5"/>
          <p:cNvSpPr/>
          <p:nvPr/>
        </p:nvSpPr>
        <p:spPr>
          <a:xfrm>
            <a:off x="331974" y="3574414"/>
            <a:ext cx="1252172" cy="19111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Rectangle 24"/>
          <p:cNvSpPr/>
          <p:nvPr/>
        </p:nvSpPr>
        <p:spPr>
          <a:xfrm>
            <a:off x="2365514" y="3660343"/>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3. Instructions</a:t>
            </a:r>
          </a:p>
          <a:p>
            <a:pPr algn="ctr"/>
            <a:r>
              <a:rPr lang="en-US" sz="1372" b="1" dirty="0"/>
              <a:t>Sent to Host</a:t>
            </a:r>
          </a:p>
        </p:txBody>
      </p:sp>
      <p:grpSp>
        <p:nvGrpSpPr>
          <p:cNvPr id="17" name="Group 16"/>
          <p:cNvGrpSpPr/>
          <p:nvPr/>
        </p:nvGrpSpPr>
        <p:grpSpPr>
          <a:xfrm>
            <a:off x="7408653" y="1180262"/>
            <a:ext cx="3411001" cy="5069158"/>
            <a:chOff x="7559180" y="1202835"/>
            <a:chExt cx="3480305" cy="5172152"/>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0" name="Picture 19"/>
            <p:cNvPicPr>
              <a:picLocks noChangeAspect="1"/>
            </p:cNvPicPr>
            <p:nvPr/>
          </p:nvPicPr>
          <p:blipFill rotWithShape="1">
            <a:blip r:embed="rId6"/>
            <a:srcRect l="2435" t="2229" r="2273" b="719"/>
            <a:stretch/>
          </p:blipFill>
          <p:spPr>
            <a:xfrm>
              <a:off x="9452334" y="3366824"/>
              <a:ext cx="1587151" cy="1008074"/>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2" name="TextBox 2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3" name="TextBox 2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4" name="TextBox 2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559180" y="3154247"/>
              <a:ext cx="741747" cy="1552372"/>
              <a:chOff x="6734540" y="2125249"/>
              <a:chExt cx="1604292" cy="3357556"/>
            </a:xfrm>
          </p:grpSpPr>
          <p:grpSp>
            <p:nvGrpSpPr>
              <p:cNvPr id="30" name="Group 29"/>
              <p:cNvGrpSpPr/>
              <p:nvPr/>
            </p:nvGrpSpPr>
            <p:grpSpPr>
              <a:xfrm>
                <a:off x="6734540" y="3930433"/>
                <a:ext cx="1604292" cy="1552372"/>
                <a:chOff x="8561388" y="1192213"/>
                <a:chExt cx="490538" cy="474663"/>
              </a:xfrm>
            </p:grpSpPr>
            <p:sp>
              <p:nvSpPr>
                <p:cNvPr id="32"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3"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1"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cxnSp>
        <p:nvCxnSpPr>
          <p:cNvPr id="39" name="Elbow Connector 38"/>
          <p:cNvCxnSpPr>
            <a:stCxn id="6" idx="2"/>
            <a:endCxn id="25" idx="1"/>
          </p:cNvCxnSpPr>
          <p:nvPr/>
        </p:nvCxnSpPr>
        <p:spPr>
          <a:xfrm rot="16200000" flipH="1">
            <a:off x="1529499" y="3194092"/>
            <a:ext cx="264579" cy="1407454"/>
          </a:xfrm>
          <a:prstGeom prst="bentConnector2">
            <a:avLst/>
          </a:prstGeom>
          <a:ln w="31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25" idx="3"/>
          </p:cNvCxnSpPr>
          <p:nvPr/>
        </p:nvCxnSpPr>
        <p:spPr>
          <a:xfrm>
            <a:off x="3848130" y="4030109"/>
            <a:ext cx="2930207" cy="1873"/>
          </a:xfrm>
          <a:prstGeom prst="bentConnector3">
            <a:avLst>
              <a:gd name="adj1" fmla="val 50000"/>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00774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2"/>
          <a:stretch>
            <a:fillRect/>
          </a:stretch>
        </p:blipFill>
        <p:spPr>
          <a:xfrm>
            <a:off x="263096" y="3474700"/>
            <a:ext cx="2629957" cy="2966449"/>
          </a:xfrm>
          <a:prstGeom prst="rect">
            <a:avLst/>
          </a:prstGeom>
        </p:spPr>
      </p:pic>
      <p:sp>
        <p:nvSpPr>
          <p:cNvPr id="2" name="Title 1"/>
          <p:cNvSpPr>
            <a:spLocks noGrp="1"/>
          </p:cNvSpPr>
          <p:nvPr>
            <p:ph type="title"/>
          </p:nvPr>
        </p:nvSpPr>
        <p:spPr>
          <a:xfrm>
            <a:off x="301123" y="208481"/>
            <a:ext cx="10511370" cy="582292"/>
          </a:xfrm>
        </p:spPr>
        <p:txBody>
          <a:bodyPr>
            <a:normAutofit fontScale="90000"/>
          </a:bodyPr>
          <a:lstStyle/>
          <a:p>
            <a:r>
              <a:rPr lang="en-US" dirty="0"/>
              <a:t>Coding Pattern</a:t>
            </a:r>
          </a:p>
        </p:txBody>
      </p:sp>
      <p:pic>
        <p:nvPicPr>
          <p:cNvPr id="16" name="Picture 15"/>
          <p:cNvPicPr>
            <a:picLocks noChangeAspect="1"/>
          </p:cNvPicPr>
          <p:nvPr/>
        </p:nvPicPr>
        <p:blipFill>
          <a:blip r:embed="rId3"/>
          <a:stretch>
            <a:fillRect/>
          </a:stretch>
        </p:blipFill>
        <p:spPr>
          <a:xfrm>
            <a:off x="301125" y="1298598"/>
            <a:ext cx="3455581" cy="239903"/>
          </a:xfrm>
          <a:prstGeom prst="rect">
            <a:avLst/>
          </a:prstGeom>
        </p:spPr>
      </p:pic>
      <p:pic>
        <p:nvPicPr>
          <p:cNvPr id="18" name="Picture 17"/>
          <p:cNvPicPr>
            <a:picLocks noChangeAspect="1"/>
          </p:cNvPicPr>
          <p:nvPr/>
        </p:nvPicPr>
        <p:blipFill>
          <a:blip r:embed="rId4"/>
          <a:stretch>
            <a:fillRect/>
          </a:stretch>
        </p:blipFill>
        <p:spPr>
          <a:xfrm>
            <a:off x="263095" y="1818115"/>
            <a:ext cx="5560417" cy="1596126"/>
          </a:xfrm>
          <a:prstGeom prst="rect">
            <a:avLst/>
          </a:prstGeom>
        </p:spPr>
      </p:pic>
      <p:sp>
        <p:nvSpPr>
          <p:cNvPr id="25" name="Rectangle 24"/>
          <p:cNvSpPr/>
          <p:nvPr/>
        </p:nvSpPr>
        <p:spPr>
          <a:xfrm>
            <a:off x="5317525" y="4767972"/>
            <a:ext cx="1907546" cy="1021149"/>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4. Host executes Instructions</a:t>
            </a:r>
          </a:p>
          <a:p>
            <a:pPr algn="ctr"/>
            <a:r>
              <a:rPr lang="en-US" sz="1372" b="1" dirty="0"/>
              <a:t>in sequence</a:t>
            </a:r>
          </a:p>
        </p:txBody>
      </p:sp>
      <p:grpSp>
        <p:nvGrpSpPr>
          <p:cNvPr id="26" name="Group 25"/>
          <p:cNvGrpSpPr/>
          <p:nvPr/>
        </p:nvGrpSpPr>
        <p:grpSpPr>
          <a:xfrm>
            <a:off x="7408653" y="1180262"/>
            <a:ext cx="3411001" cy="5069158"/>
            <a:chOff x="7559180" y="1202835"/>
            <a:chExt cx="3480305" cy="5172152"/>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8" name="Picture 27"/>
            <p:cNvPicPr>
              <a:picLocks noChangeAspect="1"/>
            </p:cNvPicPr>
            <p:nvPr/>
          </p:nvPicPr>
          <p:blipFill rotWithShape="1">
            <a:blip r:embed="rId6"/>
            <a:srcRect l="2435" t="2229" r="2273" b="719"/>
            <a:stretch/>
          </p:blipFill>
          <p:spPr>
            <a:xfrm>
              <a:off x="9452334" y="3366824"/>
              <a:ext cx="1587151" cy="1008074"/>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30" name="TextBox 29"/>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31" name="TextBox 30"/>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32" name="TextBox 31"/>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33" name="Elbow Connector 32"/>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8"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7559180" y="3154247"/>
              <a:ext cx="741747" cy="1552372"/>
              <a:chOff x="6734540" y="2125249"/>
              <a:chExt cx="1604292" cy="3357556"/>
            </a:xfrm>
          </p:grpSpPr>
          <p:grpSp>
            <p:nvGrpSpPr>
              <p:cNvPr id="37" name="Group 36"/>
              <p:cNvGrpSpPr/>
              <p:nvPr/>
            </p:nvGrpSpPr>
            <p:grpSpPr>
              <a:xfrm>
                <a:off x="6734540" y="3930433"/>
                <a:ext cx="1604292" cy="1552372"/>
                <a:chOff x="8561388" y="1192213"/>
                <a:chExt cx="490538" cy="474663"/>
              </a:xfrm>
            </p:grpSpPr>
            <p:sp>
              <p:nvSpPr>
                <p:cNvPr id="39"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0"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1"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2"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3"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4"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5"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8"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46" name="Rectangle 45"/>
          <p:cNvSpPr/>
          <p:nvPr/>
        </p:nvSpPr>
        <p:spPr>
          <a:xfrm>
            <a:off x="325903" y="3574414"/>
            <a:ext cx="1252172" cy="19111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609066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2"/>
          <a:stretch>
            <a:fillRect/>
          </a:stretch>
        </p:blipFill>
        <p:spPr>
          <a:xfrm>
            <a:off x="263096" y="3474700"/>
            <a:ext cx="2629957" cy="2966449"/>
          </a:xfrm>
          <a:prstGeom prst="rect">
            <a:avLst/>
          </a:prstGeom>
        </p:spPr>
      </p:pic>
      <p:pic>
        <p:nvPicPr>
          <p:cNvPr id="29" name="Picture 28"/>
          <p:cNvPicPr>
            <a:picLocks noChangeAspect="1"/>
          </p:cNvPicPr>
          <p:nvPr/>
        </p:nvPicPr>
        <p:blipFill>
          <a:blip r:embed="rId3"/>
          <a:stretch>
            <a:fillRect/>
          </a:stretch>
        </p:blipFill>
        <p:spPr>
          <a:xfrm>
            <a:off x="258095" y="3899057"/>
            <a:ext cx="4379321" cy="966604"/>
          </a:xfrm>
          <a:prstGeom prst="rect">
            <a:avLst/>
          </a:prstGeom>
        </p:spPr>
      </p:pic>
      <p:sp>
        <p:nvSpPr>
          <p:cNvPr id="2" name="Title 1"/>
          <p:cNvSpPr>
            <a:spLocks noGrp="1"/>
          </p:cNvSpPr>
          <p:nvPr>
            <p:ph type="title"/>
          </p:nvPr>
        </p:nvSpPr>
        <p:spPr>
          <a:xfrm>
            <a:off x="301123" y="208481"/>
            <a:ext cx="10511370" cy="582292"/>
          </a:xfrm>
        </p:spPr>
        <p:txBody>
          <a:bodyPr>
            <a:normAutofit fontScale="90000"/>
          </a:bodyPr>
          <a:lstStyle/>
          <a:p>
            <a:r>
              <a:rPr lang="en-US" dirty="0"/>
              <a:t>Coding Pattern</a:t>
            </a:r>
          </a:p>
        </p:txBody>
      </p:sp>
      <p:pic>
        <p:nvPicPr>
          <p:cNvPr id="16" name="Picture 15"/>
          <p:cNvPicPr>
            <a:picLocks noChangeAspect="1"/>
          </p:cNvPicPr>
          <p:nvPr/>
        </p:nvPicPr>
        <p:blipFill>
          <a:blip r:embed="rId4"/>
          <a:stretch>
            <a:fillRect/>
          </a:stretch>
        </p:blipFill>
        <p:spPr>
          <a:xfrm>
            <a:off x="301125" y="1298598"/>
            <a:ext cx="3455581" cy="239903"/>
          </a:xfrm>
          <a:prstGeom prst="rect">
            <a:avLst/>
          </a:prstGeom>
        </p:spPr>
      </p:pic>
      <p:pic>
        <p:nvPicPr>
          <p:cNvPr id="18" name="Picture 17"/>
          <p:cNvPicPr>
            <a:picLocks noChangeAspect="1"/>
          </p:cNvPicPr>
          <p:nvPr/>
        </p:nvPicPr>
        <p:blipFill>
          <a:blip r:embed="rId5"/>
          <a:stretch>
            <a:fillRect/>
          </a:stretch>
        </p:blipFill>
        <p:spPr>
          <a:xfrm>
            <a:off x="263095" y="1818115"/>
            <a:ext cx="5560417" cy="1596126"/>
          </a:xfrm>
          <a:prstGeom prst="rect">
            <a:avLst/>
          </a:prstGeom>
        </p:spPr>
      </p:pic>
      <p:sp>
        <p:nvSpPr>
          <p:cNvPr id="25" name="Rectangle 24"/>
          <p:cNvSpPr/>
          <p:nvPr/>
        </p:nvSpPr>
        <p:spPr>
          <a:xfrm>
            <a:off x="4364776" y="3691552"/>
            <a:ext cx="1840395"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5. Callback handles success or error</a:t>
            </a:r>
          </a:p>
        </p:txBody>
      </p:sp>
      <p:grpSp>
        <p:nvGrpSpPr>
          <p:cNvPr id="27" name="Group 26"/>
          <p:cNvGrpSpPr/>
          <p:nvPr/>
        </p:nvGrpSpPr>
        <p:grpSpPr>
          <a:xfrm>
            <a:off x="7408653" y="1180262"/>
            <a:ext cx="3411001" cy="5069158"/>
            <a:chOff x="7559180" y="1202835"/>
            <a:chExt cx="3480305" cy="5172152"/>
          </a:xfrm>
        </p:grpSpPr>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30" name="Picture 29"/>
            <p:cNvPicPr>
              <a:picLocks noChangeAspect="1"/>
            </p:cNvPicPr>
            <p:nvPr/>
          </p:nvPicPr>
          <p:blipFill rotWithShape="1">
            <a:blip r:embed="rId7"/>
            <a:srcRect l="2435" t="2229" r="2273" b="719"/>
            <a:stretch/>
          </p:blipFill>
          <p:spPr>
            <a:xfrm>
              <a:off x="9452334" y="3366824"/>
              <a:ext cx="1587151" cy="1008074"/>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32" name="TextBox 3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33" name="TextBox 3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34" name="TextBox 3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35" name="Elbow Connector 34"/>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7559180" y="3154247"/>
              <a:ext cx="741747" cy="1552372"/>
              <a:chOff x="6734540" y="2125249"/>
              <a:chExt cx="1604292" cy="3357556"/>
            </a:xfrm>
          </p:grpSpPr>
          <p:grpSp>
            <p:nvGrpSpPr>
              <p:cNvPr id="39" name="Group 38"/>
              <p:cNvGrpSpPr/>
              <p:nvPr/>
            </p:nvGrpSpPr>
            <p:grpSpPr>
              <a:xfrm>
                <a:off x="6734540" y="3930433"/>
                <a:ext cx="1604292" cy="1552372"/>
                <a:chOff x="8561388" y="1192213"/>
                <a:chExt cx="490538" cy="474663"/>
              </a:xfrm>
            </p:grpSpPr>
            <p:sp>
              <p:nvSpPr>
                <p:cNvPr id="41"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2"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3"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4"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5"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6"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7"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40"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Tree>
    <p:extLst>
      <p:ext uri="{BB962C8B-B14F-4D97-AF65-F5344CB8AC3E}">
        <p14:creationId xmlns:p14="http://schemas.microsoft.com/office/powerpoint/2010/main" val="158356466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63096" y="3474700"/>
            <a:ext cx="2629957" cy="2966449"/>
          </a:xfrm>
          <a:prstGeom prst="rect">
            <a:avLst/>
          </a:prstGeom>
        </p:spPr>
      </p:pic>
      <p:pic>
        <p:nvPicPr>
          <p:cNvPr id="29" name="Picture 28"/>
          <p:cNvPicPr>
            <a:picLocks noChangeAspect="1"/>
          </p:cNvPicPr>
          <p:nvPr/>
        </p:nvPicPr>
        <p:blipFill>
          <a:blip r:embed="rId3"/>
          <a:stretch>
            <a:fillRect/>
          </a:stretch>
        </p:blipFill>
        <p:spPr>
          <a:xfrm>
            <a:off x="258095" y="3899057"/>
            <a:ext cx="4379321" cy="966604"/>
          </a:xfrm>
          <a:prstGeom prst="rect">
            <a:avLst/>
          </a:prstGeom>
        </p:spPr>
      </p:pic>
      <p:sp>
        <p:nvSpPr>
          <p:cNvPr id="2" name="Title 1"/>
          <p:cNvSpPr>
            <a:spLocks noGrp="1"/>
          </p:cNvSpPr>
          <p:nvPr>
            <p:ph type="title"/>
          </p:nvPr>
        </p:nvSpPr>
        <p:spPr>
          <a:xfrm>
            <a:off x="301123" y="208481"/>
            <a:ext cx="10511370" cy="582292"/>
          </a:xfrm>
        </p:spPr>
        <p:txBody>
          <a:bodyPr>
            <a:normAutofit fontScale="90000"/>
          </a:bodyPr>
          <a:lstStyle/>
          <a:p>
            <a:r>
              <a:rPr lang="en-US" dirty="0"/>
              <a:t>Coding Pattern</a:t>
            </a:r>
          </a:p>
        </p:txBody>
      </p:sp>
      <p:pic>
        <p:nvPicPr>
          <p:cNvPr id="16" name="Picture 15"/>
          <p:cNvPicPr>
            <a:picLocks noChangeAspect="1"/>
          </p:cNvPicPr>
          <p:nvPr/>
        </p:nvPicPr>
        <p:blipFill>
          <a:blip r:embed="rId4"/>
          <a:stretch>
            <a:fillRect/>
          </a:stretch>
        </p:blipFill>
        <p:spPr>
          <a:xfrm>
            <a:off x="301125" y="1298598"/>
            <a:ext cx="3455581" cy="239903"/>
          </a:xfrm>
          <a:prstGeom prst="rect">
            <a:avLst/>
          </a:prstGeom>
        </p:spPr>
      </p:pic>
      <p:pic>
        <p:nvPicPr>
          <p:cNvPr id="18" name="Picture 17"/>
          <p:cNvPicPr>
            <a:picLocks noChangeAspect="1"/>
          </p:cNvPicPr>
          <p:nvPr/>
        </p:nvPicPr>
        <p:blipFill>
          <a:blip r:embed="rId5"/>
          <a:stretch>
            <a:fillRect/>
          </a:stretch>
        </p:blipFill>
        <p:spPr>
          <a:xfrm>
            <a:off x="263095" y="1818115"/>
            <a:ext cx="5560417" cy="1596126"/>
          </a:xfrm>
          <a:prstGeom prst="rect">
            <a:avLst/>
          </a:prstGeom>
        </p:spPr>
      </p:pic>
      <p:pic>
        <p:nvPicPr>
          <p:cNvPr id="5" name="Picture 4"/>
          <p:cNvPicPr>
            <a:picLocks noChangeAspect="1"/>
          </p:cNvPicPr>
          <p:nvPr/>
        </p:nvPicPr>
        <p:blipFill>
          <a:blip r:embed="rId6"/>
          <a:stretch>
            <a:fillRect/>
          </a:stretch>
        </p:blipFill>
        <p:spPr>
          <a:xfrm>
            <a:off x="498920" y="5543885"/>
            <a:ext cx="5883552" cy="713439"/>
          </a:xfrm>
          <a:prstGeom prst="rect">
            <a:avLst/>
          </a:prstGeom>
        </p:spPr>
      </p:pic>
      <p:grpSp>
        <p:nvGrpSpPr>
          <p:cNvPr id="17" name="Group 16"/>
          <p:cNvGrpSpPr/>
          <p:nvPr/>
        </p:nvGrpSpPr>
        <p:grpSpPr>
          <a:xfrm>
            <a:off x="7408653" y="1180262"/>
            <a:ext cx="3411001" cy="5069158"/>
            <a:chOff x="7559180" y="1202835"/>
            <a:chExt cx="3480305" cy="5172152"/>
          </a:xfrm>
        </p:grpSpPr>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0" name="Picture 19"/>
            <p:cNvPicPr>
              <a:picLocks noChangeAspect="1"/>
            </p:cNvPicPr>
            <p:nvPr/>
          </p:nvPicPr>
          <p:blipFill rotWithShape="1">
            <a:blip r:embed="rId8"/>
            <a:srcRect l="2435" t="2229" r="2273" b="719"/>
            <a:stretch/>
          </p:blipFill>
          <p:spPr>
            <a:xfrm>
              <a:off x="9452334" y="3366824"/>
              <a:ext cx="1587151" cy="1008074"/>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2" name="TextBox 2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3" name="TextBox 2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4" name="TextBox 2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7559180" y="3154247"/>
              <a:ext cx="741747" cy="1552372"/>
              <a:chOff x="6734540" y="2125249"/>
              <a:chExt cx="1604292" cy="3357556"/>
            </a:xfrm>
          </p:grpSpPr>
          <p:grpSp>
            <p:nvGrpSpPr>
              <p:cNvPr id="31" name="Group 30"/>
              <p:cNvGrpSpPr/>
              <p:nvPr/>
            </p:nvGrpSpPr>
            <p:grpSpPr>
              <a:xfrm>
                <a:off x="6734540" y="3930433"/>
                <a:ext cx="1604292" cy="1552372"/>
                <a:chOff x="8561388" y="1192213"/>
                <a:chExt cx="490538" cy="474663"/>
              </a:xfrm>
            </p:grpSpPr>
            <p:sp>
              <p:nvSpPr>
                <p:cNvPr id="33"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2"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25" name="Rectangle 24"/>
          <p:cNvSpPr/>
          <p:nvPr/>
        </p:nvSpPr>
        <p:spPr>
          <a:xfrm>
            <a:off x="5316547" y="4908781"/>
            <a:ext cx="2020192"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6. If exception, catch callback is called</a:t>
            </a:r>
          </a:p>
        </p:txBody>
      </p:sp>
    </p:spTree>
    <p:extLst>
      <p:ext uri="{BB962C8B-B14F-4D97-AF65-F5344CB8AC3E}">
        <p14:creationId xmlns:p14="http://schemas.microsoft.com/office/powerpoint/2010/main" val="209674661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19112" y="1399032"/>
            <a:ext cx="6931601" cy="4791456"/>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New Word APIs</a:t>
            </a:r>
            <a:endParaRPr lang="en-US" dirty="0"/>
          </a:p>
        </p:txBody>
      </p:sp>
      <p:sp>
        <p:nvSpPr>
          <p:cNvPr id="4" name="TextBox 3"/>
          <p:cNvSpPr txBox="1"/>
          <p:nvPr/>
        </p:nvSpPr>
        <p:spPr>
          <a:xfrm>
            <a:off x="7450713" y="2004591"/>
            <a:ext cx="4331592" cy="3523245"/>
          </a:xfrm>
          <a:prstGeom prst="rect">
            <a:avLst/>
          </a:prstGeom>
          <a:noFill/>
        </p:spPr>
        <p:txBody>
          <a:bodyPr wrap="square" lIns="179238" tIns="143391" rIns="179238" bIns="143391" rtlCol="0">
            <a:spAutoFit/>
          </a:bodyPr>
          <a:lstStyle/>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CRUD and navigation of a Word doc’s core elements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text and paragraph formatting</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External data binding through content controls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search and selection</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Insert pictures and other documents</a:t>
            </a:r>
          </a:p>
        </p:txBody>
      </p:sp>
      <p:pic>
        <p:nvPicPr>
          <p:cNvPr id="2" name="Picture 1"/>
          <p:cNvPicPr>
            <a:picLocks noChangeAspect="1"/>
          </p:cNvPicPr>
          <p:nvPr/>
        </p:nvPicPr>
        <p:blipFill>
          <a:blip r:embed="rId3"/>
          <a:stretch>
            <a:fillRect/>
          </a:stretch>
        </p:blipFill>
        <p:spPr>
          <a:xfrm>
            <a:off x="866630" y="1638903"/>
            <a:ext cx="6255144" cy="4254624"/>
          </a:xfrm>
          <a:prstGeom prst="rect">
            <a:avLst/>
          </a:prstGeom>
        </p:spPr>
      </p:pic>
    </p:spTree>
    <p:extLst>
      <p:ext uri="{BB962C8B-B14F-4D97-AF65-F5344CB8AC3E}">
        <p14:creationId xmlns:p14="http://schemas.microsoft.com/office/powerpoint/2010/main" val="386164358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New Word 2016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52219328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92024" y="1389888"/>
            <a:ext cx="7269480" cy="493776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New Excel APIs</a:t>
            </a:r>
            <a:endParaRPr lang="en-US" dirty="0"/>
          </a:p>
        </p:txBody>
      </p:sp>
      <p:sp>
        <p:nvSpPr>
          <p:cNvPr id="4" name="TextBox 3"/>
          <p:cNvSpPr txBox="1"/>
          <p:nvPr/>
        </p:nvSpPr>
        <p:spPr>
          <a:xfrm>
            <a:off x="7377246" y="2010030"/>
            <a:ext cx="4331592" cy="3447834"/>
          </a:xfrm>
          <a:prstGeom prst="rect">
            <a:avLst/>
          </a:prstGeom>
          <a:noFill/>
        </p:spPr>
        <p:txBody>
          <a:bodyPr wrap="square" lIns="179238" tIns="143391" rIns="179238" bIns="143391" rtlCol="0">
            <a:spAutoFit/>
          </a:bodyPr>
          <a:lstStyle/>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CRUD and navigation of a workbook’s core elements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formatting and content/formula editing for cells, ranges and tables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Data visualization through native charts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Basic manipulation of external data bindings</a:t>
            </a:r>
          </a:p>
        </p:txBody>
      </p:sp>
      <p:pic>
        <p:nvPicPr>
          <p:cNvPr id="3" name="Picture 2"/>
          <p:cNvPicPr>
            <a:picLocks noChangeAspect="1"/>
          </p:cNvPicPr>
          <p:nvPr/>
        </p:nvPicPr>
        <p:blipFill>
          <a:blip r:embed="rId3"/>
          <a:stretch>
            <a:fillRect/>
          </a:stretch>
        </p:blipFill>
        <p:spPr>
          <a:xfrm>
            <a:off x="381388" y="1561935"/>
            <a:ext cx="6943052" cy="4630322"/>
          </a:xfrm>
          <a:prstGeom prst="rect">
            <a:avLst/>
          </a:prstGeom>
        </p:spPr>
      </p:pic>
    </p:spTree>
    <p:extLst>
      <p:ext uri="{BB962C8B-B14F-4D97-AF65-F5344CB8AC3E}">
        <p14:creationId xmlns:p14="http://schemas.microsoft.com/office/powerpoint/2010/main" val="6108298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New Excel 2016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8519849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Advanced Office </a:t>
            </a:r>
            <a:r>
              <a:rPr lang="en-US" dirty="0" smtClean="0"/>
              <a:t>Add-ins with </a:t>
            </a:r>
            <a:r>
              <a:rPr lang="en-US" dirty="0"/>
              <a:t>Excel, Word, PowerPoint</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Packaging and Deployment</a:t>
            </a:r>
          </a:p>
        </p:txBody>
      </p:sp>
    </p:spTree>
    <p:extLst>
      <p:ext uri="{BB962C8B-B14F-4D97-AF65-F5344CB8AC3E}">
        <p14:creationId xmlns:p14="http://schemas.microsoft.com/office/powerpoint/2010/main" val="16069350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Add-in Deployment</a:t>
            </a:r>
            <a:endParaRPr lang="en-US" dirty="0"/>
          </a:p>
        </p:txBody>
      </p:sp>
      <p:sp>
        <p:nvSpPr>
          <p:cNvPr id="3" name="Content Placeholder 2"/>
          <p:cNvSpPr>
            <a:spLocks noGrp="1"/>
          </p:cNvSpPr>
          <p:nvPr>
            <p:ph type="body" sz="quarter" idx="10"/>
          </p:nvPr>
        </p:nvSpPr>
        <p:spPr/>
        <p:txBody>
          <a:bodyPr/>
          <a:lstStyle/>
          <a:p>
            <a:r>
              <a:rPr lang="en-US" dirty="0" smtClean="0"/>
              <a:t>Steps</a:t>
            </a:r>
          </a:p>
          <a:p>
            <a:pPr lvl="1"/>
            <a:r>
              <a:rPr lang="en-US" dirty="0" smtClean="0"/>
              <a:t>Deploy the remote web to Windows Azure or to other web server</a:t>
            </a:r>
          </a:p>
          <a:p>
            <a:pPr lvl="1"/>
            <a:r>
              <a:rPr lang="en-US" dirty="0" smtClean="0"/>
              <a:t>Build app package which must include HTTPS URL of remote web</a:t>
            </a:r>
          </a:p>
          <a:p>
            <a:pPr lvl="1"/>
            <a:r>
              <a:rPr lang="en-US" dirty="0" smtClean="0"/>
              <a:t>Upload app package to app catalog</a:t>
            </a:r>
          </a:p>
          <a:p>
            <a:pPr lvl="1"/>
            <a:endParaRPr lang="en-US" dirty="0" smtClean="0"/>
          </a:p>
          <a:p>
            <a:r>
              <a:rPr lang="en-US" dirty="0" smtClean="0"/>
              <a:t>Choosing An Add-in Catalog</a:t>
            </a:r>
          </a:p>
          <a:p>
            <a:pPr lvl="1"/>
            <a:r>
              <a:rPr lang="en-US" dirty="0" smtClean="0"/>
              <a:t>SharePoint Add-in Catalog is preferred because it offers several advantages</a:t>
            </a:r>
          </a:p>
          <a:p>
            <a:pPr lvl="1"/>
            <a:r>
              <a:rPr lang="en-US" dirty="0" smtClean="0"/>
              <a:t>File </a:t>
            </a:r>
            <a:r>
              <a:rPr lang="en-US" dirty="0"/>
              <a:t>Share </a:t>
            </a:r>
            <a:r>
              <a:rPr lang="en-US" dirty="0" smtClean="0"/>
              <a:t>Add-in Catalog deployment is a simpler, less-powerful option</a:t>
            </a:r>
          </a:p>
        </p:txBody>
      </p:sp>
    </p:spTree>
    <p:extLst>
      <p:ext uri="{BB962C8B-B14F-4D97-AF65-F5344CB8AC3E}">
        <p14:creationId xmlns:p14="http://schemas.microsoft.com/office/powerpoint/2010/main" val="247237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Add-in Catalog</a:t>
            </a:r>
            <a:endParaRPr lang="en-US" dirty="0"/>
          </a:p>
        </p:txBody>
      </p:sp>
      <p:sp>
        <p:nvSpPr>
          <p:cNvPr id="5" name="Content Placeholder 4"/>
          <p:cNvSpPr>
            <a:spLocks noGrp="1"/>
          </p:cNvSpPr>
          <p:nvPr>
            <p:ph type="body" sz="quarter" idx="10"/>
          </p:nvPr>
        </p:nvSpPr>
        <p:spPr/>
        <p:txBody>
          <a:bodyPr/>
          <a:lstStyle/>
          <a:p>
            <a:r>
              <a:rPr lang="en-US" dirty="0" smtClean="0"/>
              <a:t>Designed for private corporate networks</a:t>
            </a:r>
          </a:p>
          <a:p>
            <a:pPr lvl="1"/>
            <a:r>
              <a:rPr lang="en-US" dirty="0" smtClean="0"/>
              <a:t>Provides users with catalog of pre-screened and pre-approved apps</a:t>
            </a:r>
          </a:p>
          <a:p>
            <a:pPr lvl="1"/>
            <a:r>
              <a:rPr lang="en-US" dirty="0" smtClean="0"/>
              <a:t>Often used to deploy apps developed in-house of by 3</a:t>
            </a:r>
            <a:r>
              <a:rPr lang="en-US" baseline="30000" dirty="0" smtClean="0"/>
              <a:t>rd</a:t>
            </a:r>
            <a:r>
              <a:rPr lang="en-US" dirty="0" smtClean="0"/>
              <a:t> party ISV</a:t>
            </a:r>
          </a:p>
          <a:p>
            <a:pPr lvl="1"/>
            <a:r>
              <a:rPr lang="en-US" dirty="0" smtClean="0"/>
              <a:t>Supports document-based apps (</a:t>
            </a:r>
            <a:r>
              <a:rPr lang="en-US" i="1" dirty="0" smtClean="0"/>
              <a:t>i.e. Task </a:t>
            </a:r>
            <a:r>
              <a:rPr lang="en-US" i="1" dirty="0"/>
              <a:t>pane </a:t>
            </a:r>
            <a:r>
              <a:rPr lang="en-US" i="1" dirty="0" smtClean="0"/>
              <a:t>apps and Content apps</a:t>
            </a:r>
            <a:r>
              <a:rPr lang="en-US" dirty="0" smtClean="0"/>
              <a:t>)</a:t>
            </a:r>
            <a:endParaRPr lang="en-US" dirty="0"/>
          </a:p>
          <a:p>
            <a:endParaRPr lang="en-US" dirty="0" smtClean="0"/>
          </a:p>
          <a:p>
            <a:r>
              <a:rPr lang="en-US" dirty="0" smtClean="0"/>
              <a:t>SharePoint Add-in Catalog hosted using Site Collection</a:t>
            </a:r>
          </a:p>
          <a:p>
            <a:pPr lvl="1"/>
            <a:r>
              <a:rPr lang="en-US" dirty="0" smtClean="0"/>
              <a:t>Actual catalog is document </a:t>
            </a:r>
            <a:r>
              <a:rPr lang="en-US" dirty="0"/>
              <a:t>library </a:t>
            </a:r>
            <a:r>
              <a:rPr lang="en-US" dirty="0" smtClean="0"/>
              <a:t>containing app manifests</a:t>
            </a:r>
            <a:endParaRPr lang="en-US" dirty="0"/>
          </a:p>
          <a:p>
            <a:pPr lvl="1"/>
            <a:r>
              <a:rPr lang="en-US" dirty="0" smtClean="0"/>
              <a:t>Administrator </a:t>
            </a:r>
            <a:r>
              <a:rPr lang="en-US" dirty="0"/>
              <a:t>can configure </a:t>
            </a:r>
            <a:r>
              <a:rPr lang="en-US" dirty="0" smtClean="0"/>
              <a:t>app for Office </a:t>
            </a:r>
            <a:r>
              <a:rPr lang="en-US" dirty="0"/>
              <a:t>security </a:t>
            </a:r>
            <a:r>
              <a:rPr lang="en-US" dirty="0" smtClean="0"/>
              <a:t>settings</a:t>
            </a:r>
          </a:p>
        </p:txBody>
      </p:sp>
    </p:spTree>
    <p:extLst>
      <p:ext uri="{BB962C8B-B14F-4D97-AF65-F5344CB8AC3E}">
        <p14:creationId xmlns:p14="http://schemas.microsoft.com/office/powerpoint/2010/main" val="324857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Share Add-in Catalog</a:t>
            </a:r>
            <a:endParaRPr lang="en-US" dirty="0"/>
          </a:p>
        </p:txBody>
      </p:sp>
      <p:sp>
        <p:nvSpPr>
          <p:cNvPr id="5" name="Content Placeholder 4"/>
          <p:cNvSpPr>
            <a:spLocks noGrp="1"/>
          </p:cNvSpPr>
          <p:nvPr>
            <p:ph type="body" sz="quarter" idx="10"/>
          </p:nvPr>
        </p:nvSpPr>
        <p:spPr/>
        <p:txBody>
          <a:bodyPr/>
          <a:lstStyle/>
          <a:p>
            <a:r>
              <a:rPr lang="en-US" dirty="0" smtClean="0"/>
              <a:t>Provides Simplest Means to Deploy Apps for Office</a:t>
            </a:r>
          </a:p>
          <a:p>
            <a:pPr lvl="1"/>
            <a:r>
              <a:rPr lang="en-US" dirty="0" smtClean="0"/>
              <a:t>Does not require either SharePoint or Exchange</a:t>
            </a:r>
          </a:p>
          <a:p>
            <a:pPr lvl="1"/>
            <a:r>
              <a:rPr lang="en-US" dirty="0" smtClean="0"/>
              <a:t>Apps for Office manifests copied to Windows File Share</a:t>
            </a:r>
          </a:p>
          <a:p>
            <a:pPr lvl="1"/>
            <a:r>
              <a:rPr lang="en-US" dirty="0" smtClean="0"/>
              <a:t>Office Applications configured to read file share to discover Apps for Office</a:t>
            </a:r>
          </a:p>
          <a:p>
            <a:pPr lvl="1"/>
            <a:r>
              <a:rPr lang="en-US" dirty="0" smtClean="0"/>
              <a:t>Client machine requires registry entry with file share path</a:t>
            </a:r>
            <a:endParaRPr lang="en-US" dirty="0"/>
          </a:p>
          <a:p>
            <a:endParaRPr lang="en-US" dirty="0"/>
          </a:p>
        </p:txBody>
      </p:sp>
    </p:spTree>
    <p:extLst>
      <p:ext uri="{BB962C8B-B14F-4D97-AF65-F5344CB8AC3E}">
        <p14:creationId xmlns:p14="http://schemas.microsoft.com/office/powerpoint/2010/main" val="395990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a:t>Create a task pane add-in with Napa Office 365 Development Tools</a:t>
            </a:r>
          </a:p>
          <a:p>
            <a:pPr lvl="1"/>
            <a:r>
              <a:rPr lang="en-US" dirty="0">
                <a:hlinkClick r:id="rId2"/>
              </a:rPr>
              <a:t>https://</a:t>
            </a:r>
            <a:r>
              <a:rPr lang="en-US" dirty="0" smtClean="0">
                <a:hlinkClick r:id="rId2"/>
              </a:rPr>
              <a:t>msdn.microsoft.com/EN-US/library/office/jj554660.aspx</a:t>
            </a:r>
            <a:r>
              <a:rPr lang="en-US" dirty="0" smtClean="0"/>
              <a:t> </a:t>
            </a:r>
            <a:endParaRPr lang="en-US" dirty="0"/>
          </a:p>
          <a:p>
            <a:endParaRPr lang="en-US" dirty="0" smtClean="0"/>
          </a:p>
          <a:p>
            <a:r>
              <a:rPr lang="en-US" dirty="0" smtClean="0"/>
              <a:t>MSDN: Word Add-ins</a:t>
            </a:r>
            <a:endParaRPr lang="en-US" dirty="0"/>
          </a:p>
          <a:p>
            <a:pPr lvl="1"/>
            <a:r>
              <a:rPr lang="en-US" dirty="0">
                <a:hlinkClick r:id="rId3"/>
              </a:rPr>
              <a:t>https://</a:t>
            </a:r>
            <a:r>
              <a:rPr lang="en-US" dirty="0" smtClean="0">
                <a:hlinkClick r:id="rId3"/>
              </a:rPr>
              <a:t>msdn.microsoft.com/EN-US/library/office/dn833112.aspx</a:t>
            </a:r>
            <a:r>
              <a:rPr lang="en-US" dirty="0" smtClean="0"/>
              <a:t> </a:t>
            </a:r>
          </a:p>
          <a:p>
            <a:endParaRPr lang="en-US" dirty="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16459336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Office Add-in Samples</a:t>
            </a:r>
          </a:p>
          <a:p>
            <a:pPr lvl="1"/>
            <a:r>
              <a:rPr lang="en-US" dirty="0">
                <a:hlinkClick r:id="rId2"/>
              </a:rPr>
              <a:t>http://dev.office.com/codesamples#?</a:t>
            </a:r>
            <a:r>
              <a:rPr lang="en-US" dirty="0" smtClean="0">
                <a:hlinkClick r:id="rId2"/>
              </a:rPr>
              <a:t>filters=office%20add-ins</a:t>
            </a:r>
            <a:endParaRPr lang="en-US" dirty="0" smtClean="0"/>
          </a:p>
          <a:p>
            <a:endParaRPr lang="en-US" dirty="0"/>
          </a:p>
        </p:txBody>
      </p:sp>
    </p:spTree>
    <p:extLst>
      <p:ext uri="{BB962C8B-B14F-4D97-AF65-F5344CB8AC3E}">
        <p14:creationId xmlns:p14="http://schemas.microsoft.com/office/powerpoint/2010/main" val="5531603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Office add-ins Revisited</a:t>
            </a:r>
          </a:p>
          <a:p>
            <a:r>
              <a:rPr lang="en-US" dirty="0"/>
              <a:t>Generic Office.js APIs</a:t>
            </a:r>
          </a:p>
          <a:p>
            <a:r>
              <a:rPr lang="en-US" dirty="0"/>
              <a:t>Word APIs</a:t>
            </a:r>
          </a:p>
          <a:p>
            <a:r>
              <a:rPr lang="en-US" dirty="0"/>
              <a:t>Excel APIs</a:t>
            </a:r>
          </a:p>
          <a:p>
            <a:r>
              <a:rPr lang="en-US" dirty="0"/>
              <a:t>Deployment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66091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endParaRPr lang="en-US" sz="5397" spc="-100" dirty="0">
              <a:ln w="3175">
                <a:noFill/>
              </a:ln>
              <a:gradFill>
                <a:gsLst>
                  <a:gs pos="1250">
                    <a:schemeClr val="tx2"/>
                  </a:gs>
                  <a:gs pos="100000">
                    <a:schemeClr val="tx2"/>
                  </a:gs>
                </a:gsLst>
                <a:lin ang="5400000" scaled="0"/>
              </a:gradFill>
              <a:ea typeface="+mn-ea"/>
              <a:cs typeface="Arial" charset="0"/>
            </a:endParaRPr>
          </a:p>
        </p:txBody>
      </p:sp>
      <p:sp>
        <p:nvSpPr>
          <p:cNvPr id="3" name="Text Placeholder 2"/>
          <p:cNvSpPr>
            <a:spLocks noGrp="1"/>
          </p:cNvSpPr>
          <p:nvPr>
            <p:ph type="body" idx="1"/>
          </p:nvPr>
        </p:nvSpPr>
        <p:spPr>
          <a:xfrm>
            <a:off x="1011989" y="1606549"/>
            <a:ext cx="10511370" cy="2587718"/>
          </a:xfrm>
        </p:spPr>
        <p:txBody>
          <a:bodyPr vert="horz" wrap="square" lIns="146246" tIns="91403" rIns="146246" bIns="91403" rtlCol="0">
            <a:spAutoFit/>
          </a:bodyPr>
          <a:lstStyle/>
          <a:p>
            <a:r>
              <a:rPr lang="en-US" sz="2744" b="1" dirty="0">
                <a:solidFill>
                  <a:srgbClr val="000000"/>
                </a:solidFill>
                <a:hlinkClick r:id="rId2"/>
              </a:rPr>
              <a:t>Getting Started with Office add-ins</a:t>
            </a:r>
            <a:endParaRPr lang="en-US" sz="2744" b="1" dirty="0">
              <a:solidFill>
                <a:srgbClr val="000000"/>
              </a:solidFill>
            </a:endParaRPr>
          </a:p>
          <a:p>
            <a:r>
              <a:rPr lang="en-US" sz="2744" b="1" dirty="0">
                <a:solidFill>
                  <a:srgbClr val="000000"/>
                </a:solidFill>
                <a:hlinkClick r:id="rId3"/>
              </a:rPr>
              <a:t>Office add-in Code Samples</a:t>
            </a:r>
            <a:r>
              <a:rPr lang="en-US" sz="2744" b="1" dirty="0">
                <a:solidFill>
                  <a:srgbClr val="000000"/>
                </a:solidFill>
              </a:rPr>
              <a:t>  </a:t>
            </a:r>
          </a:p>
          <a:p>
            <a:r>
              <a:rPr lang="en-US" sz="2744" b="1" dirty="0">
                <a:solidFill>
                  <a:srgbClr val="000000"/>
                </a:solidFill>
                <a:hlinkClick r:id="rId4"/>
              </a:rPr>
              <a:t>Office add-in Training videos &amp; hands on labs </a:t>
            </a:r>
            <a:endParaRPr lang="en-US" sz="2744" b="1" dirty="0">
              <a:solidFill>
                <a:srgbClr val="000000"/>
              </a:solidFill>
            </a:endParaRPr>
          </a:p>
          <a:p>
            <a:r>
              <a:rPr lang="en-US" sz="2744" b="1" dirty="0">
                <a:solidFill>
                  <a:srgbClr val="000000"/>
                </a:solidFill>
                <a:hlinkClick r:id="rId5"/>
              </a:rPr>
              <a:t>Office add-in Snack videos</a:t>
            </a:r>
            <a:endParaRPr lang="en-US" sz="2744" b="1" dirty="0">
              <a:solidFill>
                <a:srgbClr val="000000"/>
              </a:solidFill>
            </a:endParaRPr>
          </a:p>
          <a:p>
            <a:r>
              <a:rPr lang="en-US" sz="2744" b="1" dirty="0">
                <a:solidFill>
                  <a:srgbClr val="000000"/>
                </a:solidFill>
                <a:hlinkClick r:id="rId6"/>
              </a:rPr>
              <a:t>Office add-in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grpSp>
    </p:spTree>
    <p:extLst>
      <p:ext uri="{BB962C8B-B14F-4D97-AF65-F5344CB8AC3E}">
        <p14:creationId xmlns:p14="http://schemas.microsoft.com/office/powerpoint/2010/main" val="421721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081603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523568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Office add-ins Revisited</a:t>
            </a:r>
          </a:p>
          <a:p>
            <a:r>
              <a:rPr lang="en-US" dirty="0" smtClean="0"/>
              <a:t>Generic Office.js APIs</a:t>
            </a:r>
          </a:p>
          <a:p>
            <a:r>
              <a:rPr lang="en-US" dirty="0" smtClean="0"/>
              <a:t>Word APIs</a:t>
            </a:r>
          </a:p>
          <a:p>
            <a:r>
              <a:rPr lang="en-US" dirty="0" smtClean="0"/>
              <a:t>Excel APIs</a:t>
            </a:r>
          </a:p>
          <a:p>
            <a:r>
              <a:rPr lang="en-US" dirty="0" smtClean="0"/>
              <a:t>Deployment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15544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538052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106975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36"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49538" y="4225660"/>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Content Add-in</a:t>
                </a:r>
              </a:p>
              <a:p>
                <a:pPr marL="0" indent="0">
                  <a:lnSpc>
                    <a:spcPct val="100000"/>
                  </a:lnSpc>
                  <a:spcBef>
                    <a:spcPts val="0"/>
                  </a:spcBef>
                  <a:spcAft>
                    <a:spcPts val="600"/>
                  </a:spcAft>
                  <a:buNone/>
                </a:pPr>
                <a:r>
                  <a:rPr lang="en-US" sz="1568" dirty="0">
                    <a:solidFill>
                      <a:schemeClr val="tx1"/>
                    </a:solidFill>
                  </a:rPr>
                  <a:t>Add-in that runs within a document content with read/write access</a:t>
                </a:r>
              </a:p>
              <a:p>
                <a:pPr marL="0" indent="0">
                  <a:lnSpc>
                    <a:spcPct val="100000"/>
                  </a:lnSpc>
                  <a:spcBef>
                    <a:spcPts val="0"/>
                  </a:spcBef>
                  <a:spcAft>
                    <a:spcPts val="600"/>
                  </a:spcAft>
                  <a:buNone/>
                </a:pPr>
                <a:r>
                  <a:rPr lang="en-US" sz="1568"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915667"/>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Contextual Mail Add-in</a:t>
              </a:r>
            </a:p>
            <a:p>
              <a:pPr marL="0" indent="0">
                <a:lnSpc>
                  <a:spcPct val="100000"/>
                </a:lnSpc>
                <a:spcBef>
                  <a:spcPts val="0"/>
                </a:spcBef>
                <a:spcAft>
                  <a:spcPts val="600"/>
                </a:spcAft>
                <a:buNone/>
              </a:pPr>
              <a:r>
                <a:rPr lang="en-US" sz="1568" dirty="0">
                  <a:solidFill>
                    <a:schemeClr val="tx1"/>
                  </a:solidFill>
                </a:rPr>
                <a:t>Add-in launched contextually from a mail message or appointment</a:t>
              </a:r>
            </a:p>
            <a:p>
              <a:pPr marL="0" indent="0">
                <a:lnSpc>
                  <a:spcPct val="100000"/>
                </a:lnSpc>
                <a:spcBef>
                  <a:spcPts val="0"/>
                </a:spcBef>
                <a:spcAft>
                  <a:spcPts val="600"/>
                </a:spcAft>
                <a:buNone/>
              </a:pPr>
              <a:r>
                <a:rPr lang="en-US" sz="1568"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391867"/>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Add-in Command</a:t>
              </a:r>
            </a:p>
            <a:p>
              <a:pPr marL="0" indent="0">
                <a:lnSpc>
                  <a:spcPct val="100000"/>
                </a:lnSpc>
                <a:spcBef>
                  <a:spcPts val="0"/>
                </a:spcBef>
                <a:spcAft>
                  <a:spcPts val="600"/>
                </a:spcAft>
                <a:buNone/>
              </a:pPr>
              <a:r>
                <a:rPr lang="en-US" sz="1568" dirty="0">
                  <a:solidFill>
                    <a:schemeClr val="tx1"/>
                  </a:solidFill>
                </a:rPr>
                <a:t>Command in the Office UI to launch add-in or perform UI-less operation</a:t>
              </a:r>
            </a:p>
            <a:p>
              <a:pPr marL="0" indent="0">
                <a:lnSpc>
                  <a:spcPct val="100000"/>
                </a:lnSpc>
                <a:spcBef>
                  <a:spcPts val="0"/>
                </a:spcBef>
                <a:spcAft>
                  <a:spcPts val="600"/>
                </a:spcAft>
                <a:buNone/>
              </a:pPr>
              <a:r>
                <a:rPr lang="en-US" sz="1568"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3077443"/>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Task Pane Add-in</a:t>
                  </a:r>
                </a:p>
                <a:p>
                  <a:pPr marL="0" indent="0">
                    <a:lnSpc>
                      <a:spcPct val="100000"/>
                    </a:lnSpc>
                    <a:spcBef>
                      <a:spcPts val="0"/>
                    </a:spcBef>
                    <a:spcAft>
                      <a:spcPts val="600"/>
                    </a:spcAft>
                    <a:buNone/>
                  </a:pPr>
                  <a:r>
                    <a:rPr lang="en-US" sz="1568" dirty="0">
                      <a:solidFill>
                        <a:schemeClr val="tx1"/>
                      </a:solidFill>
                    </a:rPr>
                    <a:t>Add-in that runs beside a document/mail with read/write access</a:t>
                  </a:r>
                </a:p>
                <a:p>
                  <a:pPr marL="0" indent="0">
                    <a:lnSpc>
                      <a:spcPct val="100000"/>
                    </a:lnSpc>
                    <a:spcBef>
                      <a:spcPts val="0"/>
                    </a:spcBef>
                    <a:spcAft>
                      <a:spcPts val="600"/>
                    </a:spcAft>
                    <a:buNone/>
                  </a:pPr>
                  <a:r>
                    <a:rPr lang="en-US" sz="1568"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26934207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856669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Adding </a:t>
            </a:r>
            <a:r>
              <a:rPr lang="en-US" sz="4799" dirty="0" smtClean="0"/>
              <a:t>an Office Add-in using </a:t>
            </a:r>
            <a:r>
              <a:rPr lang="en-US" sz="4799" dirty="0"/>
              <a:t>the Insertion UI</a:t>
            </a:r>
          </a:p>
        </p:txBody>
      </p:sp>
      <p:sp>
        <p:nvSpPr>
          <p:cNvPr id="9" name="Content Placeholder 8"/>
          <p:cNvSpPr>
            <a:spLocks noGrp="1"/>
          </p:cNvSpPr>
          <p:nvPr>
            <p:ph type="body" sz="quarter" idx="10"/>
          </p:nvPr>
        </p:nvSpPr>
        <p:spPr/>
        <p:txBody>
          <a:bodyPr/>
          <a:lstStyle/>
          <a:p>
            <a:pPr lvl="1"/>
            <a:r>
              <a:rPr lang="en-US" dirty="0" smtClean="0"/>
              <a:t>Office Add-in insertion UI located in Ribbon inside Insert Tab</a:t>
            </a:r>
          </a:p>
          <a:p>
            <a:pPr lvl="1"/>
            <a:endParaRPr lang="en-US" dirty="0"/>
          </a:p>
          <a:p>
            <a:pPr lvl="1"/>
            <a:endParaRPr lang="en-US" dirty="0" smtClean="0"/>
          </a:p>
          <a:p>
            <a:pPr lvl="1"/>
            <a:endParaRPr lang="en-US" dirty="0" smtClean="0"/>
          </a:p>
          <a:p>
            <a:pPr lvl="1"/>
            <a:endParaRPr lang="en-US" dirty="0"/>
          </a:p>
          <a:p>
            <a:pPr lvl="1"/>
            <a:r>
              <a:rPr lang="en-US" dirty="0" smtClean="0"/>
              <a:t>Dialog allows you to add and start Office Add-in</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1587555" y="1927983"/>
            <a:ext cx="6057841" cy="1566315"/>
          </a:xfrm>
          <a:prstGeom prst="rect">
            <a:avLst/>
          </a:prstGeom>
        </p:spPr>
      </p:pic>
      <p:pic>
        <p:nvPicPr>
          <p:cNvPr id="6" name="Picture 5"/>
          <p:cNvPicPr>
            <a:picLocks noChangeAspect="1"/>
          </p:cNvPicPr>
          <p:nvPr/>
        </p:nvPicPr>
        <p:blipFill>
          <a:blip r:embed="rId4"/>
          <a:stretch>
            <a:fillRect/>
          </a:stretch>
        </p:blipFill>
        <p:spPr>
          <a:xfrm>
            <a:off x="1669178" y="4050034"/>
            <a:ext cx="3422035" cy="2160251"/>
          </a:xfrm>
          <a:prstGeom prst="rect">
            <a:avLst/>
          </a:prstGeom>
        </p:spPr>
      </p:pic>
    </p:spTree>
    <p:extLst>
      <p:ext uri="{BB962C8B-B14F-4D97-AF65-F5344CB8AC3E}">
        <p14:creationId xmlns:p14="http://schemas.microsoft.com/office/powerpoint/2010/main" val="349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93625-DB14-4FB0-B5A9-3269FA9C120B}">
  <ds:schemaRefs>
    <ds:schemaRef ds:uri="http://purl.org/dc/dcmitype/"/>
    <ds:schemaRef ds:uri="http://schemas.microsoft.com/office/2006/metadata/properties"/>
    <ds:schemaRef ds:uri="http://purl.org/dc/elements/1.1/"/>
    <ds:schemaRef ds:uri="http://www.w3.org/XML/1998/namespace"/>
    <ds:schemaRef ds:uri="5fad15d0-477e-40da-a20d-40d4ca777cbd"/>
    <ds:schemaRef ds:uri="http://schemas.microsoft.com/office/infopath/2007/PartnerControls"/>
    <ds:schemaRef ds:uri="http://schemas.microsoft.com/office/2006/documentManagement/typ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4302</Words>
  <Application>Microsoft Office PowerPoint</Application>
  <PresentationFormat>Custom</PresentationFormat>
  <Paragraphs>389</Paragraphs>
  <Slides>40</Slides>
  <Notes>23</Notes>
  <HiddenSlides>1</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40</vt:i4>
      </vt:variant>
    </vt:vector>
  </HeadingPairs>
  <TitlesOfParts>
    <vt:vector size="57" baseType="lpstr">
      <vt:lpstr>Arial</vt:lpstr>
      <vt:lpstr>Calibri</vt:lpstr>
      <vt:lpstr>Calibri Light</vt:lpstr>
      <vt:lpstr>Consolas</vt:lpstr>
      <vt:lpstr>Courier New</vt:lpstr>
      <vt:lpstr>Segoe Condensed</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Theme</vt:lpstr>
      <vt:lpstr>Office 365 Development</vt:lpstr>
      <vt:lpstr>Course Agenda</vt:lpstr>
      <vt:lpstr>Advanced Office Add-ins with Excel, Word, PowerPoint</vt:lpstr>
      <vt:lpstr>Agenda </vt:lpstr>
      <vt:lpstr>Developer vision</vt:lpstr>
      <vt:lpstr>What is an Office Add-in?</vt:lpstr>
      <vt:lpstr>Office Add-ins A new way to build extensions for Office</vt:lpstr>
      <vt:lpstr>Anatomy of an Office Add-in</vt:lpstr>
      <vt:lpstr>Adding an Office Add-in using the Insertion UI</vt:lpstr>
      <vt:lpstr>Generic Office.js APIs</vt:lpstr>
      <vt:lpstr>getSelectedDataAsync()</vt:lpstr>
      <vt:lpstr>setSelectDataAsync()</vt:lpstr>
      <vt:lpstr>Coercion Types</vt:lpstr>
      <vt:lpstr>Using Bindings</vt:lpstr>
      <vt:lpstr>Adding Bindings in JavaScript</vt:lpstr>
      <vt:lpstr>Adding Event Hander Bindings</vt:lpstr>
      <vt:lpstr>PowerPoint Presentation</vt:lpstr>
      <vt:lpstr>Word/Excel Office.js APIs</vt:lpstr>
      <vt:lpstr>New Office 2016 APIs</vt:lpstr>
      <vt:lpstr>Coding Pattern</vt:lpstr>
      <vt:lpstr>Coding Pattern</vt:lpstr>
      <vt:lpstr>Coding Pattern</vt:lpstr>
      <vt:lpstr>Coding Pattern</vt:lpstr>
      <vt:lpstr>Coding Pattern</vt:lpstr>
      <vt:lpstr>Coding Pattern</vt:lpstr>
      <vt:lpstr>New Word APIs</vt:lpstr>
      <vt:lpstr>PowerPoint Presentation</vt:lpstr>
      <vt:lpstr>New Excel APIs</vt:lpstr>
      <vt:lpstr>PowerPoint Presentation</vt:lpstr>
      <vt:lpstr>Packaging and Deployment</vt:lpstr>
      <vt:lpstr>Office Add-in Deployment</vt:lpstr>
      <vt:lpstr>SharePoint Add-in Catalog</vt:lpstr>
      <vt:lpstr>File Share Add-in Catalog</vt:lpstr>
      <vt:lpstr>Related Documentation</vt:lpstr>
      <vt:lpstr>Related Code Samples</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